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Comfortaa"/>
      <p:regular r:id="rId18"/>
    </p:embeddedFont>
    <p:embeddedFont>
      <p:font typeface="Comfortaa"/>
      <p:regular r:id="rId19"/>
    </p:embeddedFont>
    <p:embeddedFont>
      <p:font typeface="Raleway Medium"/>
      <p:regular r:id="rId20"/>
    </p:embeddedFont>
    <p:embeddedFont>
      <p:font typeface="Raleway Medium"/>
      <p:regular r:id="rId21"/>
    </p:embeddedFont>
    <p:embeddedFont>
      <p:font typeface="Raleway Medium"/>
      <p:regular r:id="rId22"/>
    </p:embeddedFont>
    <p:embeddedFont>
      <p:font typeface="Raleway Medium"/>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slideLayout" Target="../slideLayouts/slideLayout8.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app.powerbi.com/reportEmbed?reportId=974ee9d9-446c-484c-b78f-bb50813f18cc&amp;autoAuth=true&amp;ctid=e1d99821-ef38-4f48-836f-7a7ca113dab7" TargetMode="External"/><Relationship Id="rId3" Type="http://schemas.openxmlformats.org/officeDocument/2006/relationships/hyperlink" Target="https://github.com/anuj489/AdventureWorksRegionalSales-dashboard.git" TargetMode="External"/><Relationship Id="rId1" Type="http://schemas.openxmlformats.org/officeDocument/2006/relationships/image" Target="../media/image-9-1.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7272B">
              <a:alpha val="80000"/>
            </a:srgbClr>
          </a:solidFill>
          <a:ln/>
        </p:spPr>
      </p:sp>
      <p:sp>
        <p:nvSpPr>
          <p:cNvPr id="4" name="Text 1"/>
          <p:cNvSpPr/>
          <p:nvPr/>
        </p:nvSpPr>
        <p:spPr>
          <a:xfrm>
            <a:off x="881063" y="3174921"/>
            <a:ext cx="12454533" cy="844391"/>
          </a:xfrm>
          <a:prstGeom prst="rect">
            <a:avLst/>
          </a:prstGeom>
          <a:noFill/>
          <a:ln/>
        </p:spPr>
        <p:txBody>
          <a:bodyPr wrap="none" lIns="0" tIns="0" rIns="0" bIns="0" rtlCol="0" anchor="t"/>
          <a:lstStyle/>
          <a:p>
            <a:pPr algn="l" indent="0" marL="0">
              <a:lnSpc>
                <a:spcPts val="6600"/>
              </a:lnSpc>
              <a:buNone/>
            </a:pPr>
            <a:r>
              <a:rPr lang="en-US" sz="5300" b="1" dirty="0">
                <a:solidFill>
                  <a:srgbClr val="FFE14D"/>
                </a:solidFill>
                <a:latin typeface="Comfortaa Bold" pitchFamily="34" charset="0"/>
                <a:ea typeface="Comfortaa Bold" pitchFamily="34" charset="-122"/>
                <a:cs typeface="Comfortaa Bold" pitchFamily="34" charset="-120"/>
              </a:rPr>
              <a:t>Adventure Works Regional Analysis </a:t>
            </a:r>
            <a:endParaRPr lang="en-US" sz="5300" dirty="0"/>
          </a:p>
        </p:txBody>
      </p:sp>
      <p:sp>
        <p:nvSpPr>
          <p:cNvPr id="5" name="Text 2"/>
          <p:cNvSpPr/>
          <p:nvPr/>
        </p:nvSpPr>
        <p:spPr>
          <a:xfrm>
            <a:off x="881063" y="4349710"/>
            <a:ext cx="12868275" cy="704850"/>
          </a:xfrm>
          <a:prstGeom prst="rect">
            <a:avLst/>
          </a:prstGeom>
          <a:noFill/>
          <a:ln/>
        </p:spPr>
        <p:txBody>
          <a:bodyPr wrap="square" lIns="0" tIns="0" rIns="0" bIns="0" rtlCol="0" anchor="t"/>
          <a:lstStyle/>
          <a:p>
            <a:pPr algn="l" indent="0" marL="0">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This presentation outlines the development and deployment of a Power BI dashboard designed to provide comprehensive regional analysis for Adventure Works. We'll explore the journey from raw data to actionable business insights.</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146209" y="775811"/>
            <a:ext cx="5193983" cy="6677978"/>
          </a:xfrm>
          <a:prstGeom prst="rect">
            <a:avLst/>
          </a:prstGeom>
        </p:spPr>
      </p:pic>
      <p:sp>
        <p:nvSpPr>
          <p:cNvPr id="4" name="Text 0"/>
          <p:cNvSpPr/>
          <p:nvPr/>
        </p:nvSpPr>
        <p:spPr>
          <a:xfrm>
            <a:off x="5954197" y="697944"/>
            <a:ext cx="4175284" cy="324802"/>
          </a:xfrm>
          <a:prstGeom prst="rect">
            <a:avLst/>
          </a:prstGeom>
          <a:noFill/>
          <a:ln/>
        </p:spPr>
        <p:txBody>
          <a:bodyPr wrap="none" lIns="0" tIns="0" rIns="0" bIns="0" rtlCol="0" anchor="t"/>
          <a:lstStyle/>
          <a:p>
            <a:pPr algn="l" indent="0" marL="0">
              <a:lnSpc>
                <a:spcPts val="2550"/>
              </a:lnSpc>
              <a:buNone/>
            </a:pPr>
            <a:r>
              <a:rPr lang="en-US" sz="2000" b="1" dirty="0">
                <a:solidFill>
                  <a:srgbClr val="FFE14D"/>
                </a:solidFill>
                <a:latin typeface="Comfortaa Bold" pitchFamily="34" charset="0"/>
                <a:ea typeface="Comfortaa Bold" pitchFamily="34" charset="-122"/>
                <a:cs typeface="Comfortaa Bold" pitchFamily="34" charset="-120"/>
              </a:rPr>
              <a:t>Business Impact &amp; Key Insights</a:t>
            </a:r>
            <a:endParaRPr lang="en-US" sz="2000" dirty="0"/>
          </a:p>
        </p:txBody>
      </p:sp>
      <p:sp>
        <p:nvSpPr>
          <p:cNvPr id="5" name="Text 1"/>
          <p:cNvSpPr/>
          <p:nvPr/>
        </p:nvSpPr>
        <p:spPr>
          <a:xfrm>
            <a:off x="5954197" y="1256586"/>
            <a:ext cx="2638663" cy="386001"/>
          </a:xfrm>
          <a:prstGeom prst="rect">
            <a:avLst/>
          </a:prstGeom>
          <a:noFill/>
          <a:ln/>
        </p:spPr>
        <p:txBody>
          <a:bodyPr wrap="none" lIns="0" tIns="0" rIns="0" bIns="0" rtlCol="0" anchor="t"/>
          <a:lstStyle/>
          <a:p>
            <a:pPr algn="ctr" indent="0" marL="0">
              <a:lnSpc>
                <a:spcPts val="3000"/>
              </a:lnSpc>
              <a:buNone/>
            </a:pPr>
            <a:r>
              <a:rPr lang="en-US" sz="3000" b="1" dirty="0">
                <a:solidFill>
                  <a:srgbClr val="D7D4CC"/>
                </a:solidFill>
                <a:latin typeface="Comfortaa Bold" pitchFamily="34" charset="0"/>
                <a:ea typeface="Comfortaa Bold" pitchFamily="34" charset="-122"/>
                <a:cs typeface="Comfortaa Bold" pitchFamily="34" charset="-120"/>
              </a:rPr>
              <a:t>2</a:t>
            </a:r>
            <a:endParaRPr lang="en-US" sz="3000" dirty="0"/>
          </a:p>
        </p:txBody>
      </p:sp>
      <p:sp>
        <p:nvSpPr>
          <p:cNvPr id="6" name="Text 2"/>
          <p:cNvSpPr/>
          <p:nvPr/>
        </p:nvSpPr>
        <p:spPr>
          <a:xfrm>
            <a:off x="6623685" y="1788676"/>
            <a:ext cx="1299567" cy="162520"/>
          </a:xfrm>
          <a:prstGeom prst="rect">
            <a:avLst/>
          </a:prstGeom>
          <a:noFill/>
          <a:ln/>
        </p:spPr>
        <p:txBody>
          <a:bodyPr wrap="none" lIns="0" tIns="0" rIns="0" bIns="0" rtlCol="0" anchor="t"/>
          <a:lstStyle/>
          <a:p>
            <a:pPr algn="ctr" indent="0" marL="0">
              <a:lnSpc>
                <a:spcPts val="1250"/>
              </a:lnSpc>
              <a:buNone/>
            </a:pPr>
            <a:r>
              <a:rPr lang="en-US" sz="1000" b="1" dirty="0">
                <a:solidFill>
                  <a:srgbClr val="D7D4CC"/>
                </a:solidFill>
                <a:latin typeface="Comfortaa Bold" pitchFamily="34" charset="0"/>
                <a:ea typeface="Comfortaa Bold" pitchFamily="34" charset="-122"/>
                <a:cs typeface="Comfortaa Bold" pitchFamily="34" charset="-120"/>
              </a:rPr>
              <a:t>Dashboard Pages</a:t>
            </a:r>
            <a:endParaRPr lang="en-US" sz="1000" dirty="0"/>
          </a:p>
        </p:txBody>
      </p:sp>
      <p:sp>
        <p:nvSpPr>
          <p:cNvPr id="7" name="Text 3"/>
          <p:cNvSpPr/>
          <p:nvPr/>
        </p:nvSpPr>
        <p:spPr>
          <a:xfrm>
            <a:off x="8739068" y="1256586"/>
            <a:ext cx="2638663" cy="386001"/>
          </a:xfrm>
          <a:prstGeom prst="rect">
            <a:avLst/>
          </a:prstGeom>
          <a:noFill/>
          <a:ln/>
        </p:spPr>
        <p:txBody>
          <a:bodyPr wrap="none" lIns="0" tIns="0" rIns="0" bIns="0" rtlCol="0" anchor="t"/>
          <a:lstStyle/>
          <a:p>
            <a:pPr algn="ctr" indent="0" marL="0">
              <a:lnSpc>
                <a:spcPts val="3000"/>
              </a:lnSpc>
              <a:buNone/>
            </a:pPr>
            <a:r>
              <a:rPr lang="en-US" sz="3000" b="1" dirty="0">
                <a:solidFill>
                  <a:srgbClr val="D7D4CC"/>
                </a:solidFill>
                <a:latin typeface="Comfortaa Bold" pitchFamily="34" charset="0"/>
                <a:ea typeface="Comfortaa Bold" pitchFamily="34" charset="-122"/>
                <a:cs typeface="Comfortaa Bold" pitchFamily="34" charset="-120"/>
              </a:rPr>
              <a:t>18</a:t>
            </a:r>
            <a:endParaRPr lang="en-US" sz="3000" dirty="0"/>
          </a:p>
        </p:txBody>
      </p:sp>
      <p:sp>
        <p:nvSpPr>
          <p:cNvPr id="8" name="Text 4"/>
          <p:cNvSpPr/>
          <p:nvPr/>
        </p:nvSpPr>
        <p:spPr>
          <a:xfrm>
            <a:off x="9408557" y="1788676"/>
            <a:ext cx="1299567" cy="162520"/>
          </a:xfrm>
          <a:prstGeom prst="rect">
            <a:avLst/>
          </a:prstGeom>
          <a:noFill/>
          <a:ln/>
        </p:spPr>
        <p:txBody>
          <a:bodyPr wrap="none" lIns="0" tIns="0" rIns="0" bIns="0" rtlCol="0" anchor="t"/>
          <a:lstStyle/>
          <a:p>
            <a:pPr algn="ctr" indent="0" marL="0">
              <a:lnSpc>
                <a:spcPts val="1250"/>
              </a:lnSpc>
              <a:buNone/>
            </a:pPr>
            <a:r>
              <a:rPr lang="en-US" sz="1000" b="1" dirty="0">
                <a:solidFill>
                  <a:srgbClr val="D7D4CC"/>
                </a:solidFill>
                <a:latin typeface="Comfortaa Bold" pitchFamily="34" charset="0"/>
                <a:ea typeface="Comfortaa Bold" pitchFamily="34" charset="-122"/>
                <a:cs typeface="Comfortaa Bold" pitchFamily="34" charset="-120"/>
              </a:rPr>
              <a:t>DAX Measures</a:t>
            </a:r>
            <a:endParaRPr lang="en-US" sz="1000" dirty="0"/>
          </a:p>
        </p:txBody>
      </p:sp>
      <p:sp>
        <p:nvSpPr>
          <p:cNvPr id="9" name="Text 5"/>
          <p:cNvSpPr/>
          <p:nvPr/>
        </p:nvSpPr>
        <p:spPr>
          <a:xfrm>
            <a:off x="11523940" y="1256586"/>
            <a:ext cx="2638663" cy="386001"/>
          </a:xfrm>
          <a:prstGeom prst="rect">
            <a:avLst/>
          </a:prstGeom>
          <a:noFill/>
          <a:ln/>
        </p:spPr>
        <p:txBody>
          <a:bodyPr wrap="none" lIns="0" tIns="0" rIns="0" bIns="0" rtlCol="0" anchor="t"/>
          <a:lstStyle/>
          <a:p>
            <a:pPr algn="ctr" indent="0" marL="0">
              <a:lnSpc>
                <a:spcPts val="3000"/>
              </a:lnSpc>
              <a:buNone/>
            </a:pPr>
            <a:r>
              <a:rPr lang="en-US" sz="3000" b="1" dirty="0">
                <a:solidFill>
                  <a:srgbClr val="D7D4CC"/>
                </a:solidFill>
                <a:latin typeface="Comfortaa Bold" pitchFamily="34" charset="0"/>
                <a:ea typeface="Comfortaa Bold" pitchFamily="34" charset="-122"/>
                <a:cs typeface="Comfortaa Bold" pitchFamily="34" charset="-120"/>
              </a:rPr>
              <a:t>100%</a:t>
            </a:r>
            <a:endParaRPr lang="en-US" sz="3000" dirty="0"/>
          </a:p>
        </p:txBody>
      </p:sp>
      <p:sp>
        <p:nvSpPr>
          <p:cNvPr id="10" name="Text 6"/>
          <p:cNvSpPr/>
          <p:nvPr/>
        </p:nvSpPr>
        <p:spPr>
          <a:xfrm>
            <a:off x="12193429" y="1788676"/>
            <a:ext cx="1299567" cy="162520"/>
          </a:xfrm>
          <a:prstGeom prst="rect">
            <a:avLst/>
          </a:prstGeom>
          <a:noFill/>
          <a:ln/>
        </p:spPr>
        <p:txBody>
          <a:bodyPr wrap="none" lIns="0" tIns="0" rIns="0" bIns="0" rtlCol="0" anchor="t"/>
          <a:lstStyle/>
          <a:p>
            <a:pPr algn="ctr" indent="0" marL="0">
              <a:lnSpc>
                <a:spcPts val="1250"/>
              </a:lnSpc>
              <a:buNone/>
            </a:pPr>
            <a:r>
              <a:rPr lang="en-US" sz="1000" b="1" dirty="0">
                <a:solidFill>
                  <a:srgbClr val="D7D4CC"/>
                </a:solidFill>
                <a:latin typeface="Comfortaa Bold" pitchFamily="34" charset="0"/>
                <a:ea typeface="Comfortaa Bold" pitchFamily="34" charset="-122"/>
                <a:cs typeface="Comfortaa Bold" pitchFamily="34" charset="-120"/>
              </a:rPr>
              <a:t>Interactive</a:t>
            </a:r>
            <a:endParaRPr lang="en-US" sz="1000" dirty="0"/>
          </a:p>
        </p:txBody>
      </p:sp>
      <p:sp>
        <p:nvSpPr>
          <p:cNvPr id="11" name="Text 7"/>
          <p:cNvSpPr/>
          <p:nvPr/>
        </p:nvSpPr>
        <p:spPr>
          <a:xfrm>
            <a:off x="11523940" y="2021324"/>
            <a:ext cx="2638663" cy="187047"/>
          </a:xfrm>
          <a:prstGeom prst="rect">
            <a:avLst/>
          </a:prstGeom>
          <a:noFill/>
          <a:ln/>
        </p:spPr>
        <p:txBody>
          <a:bodyPr wrap="none" lIns="0" tIns="0" rIns="0" bIns="0" rtlCol="0" anchor="t"/>
          <a:lstStyle/>
          <a:p>
            <a:pPr algn="ctr" indent="0" marL="0">
              <a:lnSpc>
                <a:spcPts val="1450"/>
              </a:lnSpc>
              <a:buNone/>
            </a:pPr>
            <a:endParaRPr lang="en-US" sz="900" dirty="0"/>
          </a:p>
        </p:txBody>
      </p:sp>
      <p:sp>
        <p:nvSpPr>
          <p:cNvPr id="12" name="Text 8"/>
          <p:cNvSpPr/>
          <p:nvPr/>
        </p:nvSpPr>
        <p:spPr>
          <a:xfrm>
            <a:off x="5954197" y="2383750"/>
            <a:ext cx="1652587" cy="194905"/>
          </a:xfrm>
          <a:prstGeom prst="rect">
            <a:avLst/>
          </a:prstGeom>
          <a:noFill/>
          <a:ln/>
        </p:spPr>
        <p:txBody>
          <a:bodyPr wrap="none" lIns="0" tIns="0" rIns="0" bIns="0" rtlCol="0" anchor="t"/>
          <a:lstStyle/>
          <a:p>
            <a:pPr algn="l" indent="0" marL="0">
              <a:lnSpc>
                <a:spcPts val="1500"/>
              </a:lnSpc>
              <a:buNone/>
            </a:pPr>
            <a:r>
              <a:rPr lang="en-US" sz="1200" b="1" dirty="0">
                <a:solidFill>
                  <a:srgbClr val="000000"/>
                </a:solidFill>
                <a:latin typeface="Comfortaa Bold" pitchFamily="34" charset="0"/>
                <a:ea typeface="Comfortaa Bold" pitchFamily="34" charset="-122"/>
                <a:cs typeface="Comfortaa Bold" pitchFamily="34" charset="-120"/>
              </a:rPr>
              <a:t>📊</a:t>
            </a:r>
            <a:pPr algn="l" indent="0" marL="0">
              <a:lnSpc>
                <a:spcPts val="1500"/>
              </a:lnSpc>
              <a:buNone/>
            </a:pPr>
            <a:r>
              <a:rPr lang="en-US" sz="1200" b="1" dirty="0">
                <a:solidFill>
                  <a:srgbClr val="FFE14D"/>
                </a:solidFill>
                <a:latin typeface="Comfortaa Bold" pitchFamily="34" charset="0"/>
                <a:ea typeface="Comfortaa Bold" pitchFamily="34" charset="-122"/>
                <a:cs typeface="Comfortaa Bold" pitchFamily="34" charset="-120"/>
              </a:rPr>
              <a:t> Business Insights</a:t>
            </a:r>
            <a:endParaRPr lang="en-US" sz="1200" dirty="0"/>
          </a:p>
        </p:txBody>
      </p:sp>
      <p:sp>
        <p:nvSpPr>
          <p:cNvPr id="13" name="Text 9"/>
          <p:cNvSpPr/>
          <p:nvPr/>
        </p:nvSpPr>
        <p:spPr>
          <a:xfrm>
            <a:off x="5954197" y="2754035"/>
            <a:ext cx="8208407" cy="187047"/>
          </a:xfrm>
          <a:prstGeom prst="rect">
            <a:avLst/>
          </a:prstGeom>
          <a:noFill/>
          <a:ln/>
        </p:spPr>
        <p:txBody>
          <a:bodyPr wrap="none" lIns="0" tIns="0" rIns="0" bIns="0" rtlCol="0" anchor="t"/>
          <a:lstStyle/>
          <a:p>
            <a:pPr algn="l" marL="342900" indent="-342900">
              <a:lnSpc>
                <a:spcPts val="1450"/>
              </a:lnSpc>
              <a:buSzPct val="100000"/>
              <a:buFont typeface="+mj-lt"/>
              <a:buAutoNum type="arabicPeriod" startAt="1"/>
            </a:pPr>
            <a:r>
              <a:rPr lang="en-US" sz="900" b="1" dirty="0">
                <a:solidFill>
                  <a:srgbClr val="D7D4CC"/>
                </a:solidFill>
                <a:latin typeface="Raleway Medium" pitchFamily="34" charset="0"/>
                <a:ea typeface="Raleway Medium" pitchFamily="34" charset="-122"/>
                <a:cs typeface="Raleway Medium" pitchFamily="34" charset="-120"/>
              </a:rPr>
              <a:t>Reseller Sales dominate overall revenue</a:t>
            </a:r>
            <a:endParaRPr lang="en-US" sz="900" dirty="0"/>
          </a:p>
        </p:txBody>
      </p:sp>
      <p:sp>
        <p:nvSpPr>
          <p:cNvPr id="14" name="Text 10"/>
          <p:cNvSpPr/>
          <p:nvPr/>
        </p:nvSpPr>
        <p:spPr>
          <a:xfrm>
            <a:off x="5954197" y="2981920"/>
            <a:ext cx="8208407" cy="374094"/>
          </a:xfrm>
          <a:prstGeom prst="rect">
            <a:avLst/>
          </a:prstGeom>
          <a:noFill/>
          <a:ln/>
        </p:spPr>
        <p:txBody>
          <a:bodyPr wrap="square" lIns="0" tIns="0" rIns="0" bIns="0" rtlCol="0" anchor="t"/>
          <a:lstStyle/>
          <a:p>
            <a:pPr algn="l" lvl="1" marL="685800" indent="-342900">
              <a:lnSpc>
                <a:spcPts val="1450"/>
              </a:lnSpc>
              <a:buSzPct val="100000"/>
              <a:buChar char="•"/>
            </a:pPr>
            <a:r>
              <a:rPr lang="en-US" sz="900" dirty="0">
                <a:solidFill>
                  <a:srgbClr val="D7D4CC"/>
                </a:solidFill>
                <a:latin typeface="Raleway Medium" pitchFamily="34" charset="0"/>
                <a:ea typeface="Raleway Medium" pitchFamily="34" charset="-122"/>
                <a:cs typeface="Raleway Medium" pitchFamily="34" charset="-120"/>
              </a:rPr>
              <a:t>Reseller Sales ($80.45M) contribute nearly </a:t>
            </a:r>
            <a:pPr algn="l" lvl="1"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73%</a:t>
            </a:r>
            <a:pPr algn="l" lvl="1"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 of total sales, while Internet Sales ($29.36M) make up only about </a:t>
            </a:r>
            <a:pPr algn="l" lvl="1"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27%</a:t>
            </a:r>
            <a:pPr algn="l" lvl="1"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 This shows the company is more dependent on resellers than direct online channels.</a:t>
            </a:r>
            <a:endParaRPr lang="en-US" sz="900" dirty="0"/>
          </a:p>
        </p:txBody>
      </p:sp>
      <p:sp>
        <p:nvSpPr>
          <p:cNvPr id="15" name="Text 11"/>
          <p:cNvSpPr/>
          <p:nvPr/>
        </p:nvSpPr>
        <p:spPr>
          <a:xfrm>
            <a:off x="5954197" y="3396853"/>
            <a:ext cx="8208407" cy="187047"/>
          </a:xfrm>
          <a:prstGeom prst="rect">
            <a:avLst/>
          </a:prstGeom>
          <a:noFill/>
          <a:ln/>
        </p:spPr>
        <p:txBody>
          <a:bodyPr wrap="none" lIns="0" tIns="0" rIns="0" bIns="0" rtlCol="0" anchor="t"/>
          <a:lstStyle/>
          <a:p>
            <a:pPr algn="l" marL="342900" indent="-342900">
              <a:lnSpc>
                <a:spcPts val="1450"/>
              </a:lnSpc>
              <a:buSzPct val="100000"/>
              <a:buFont typeface="+mj-lt"/>
              <a:buAutoNum type="arabicPeriod" startAt="2"/>
            </a:pPr>
            <a:r>
              <a:rPr lang="en-US" sz="900" b="1" dirty="0">
                <a:solidFill>
                  <a:srgbClr val="D7D4CC"/>
                </a:solidFill>
                <a:latin typeface="Raleway Medium" pitchFamily="34" charset="0"/>
                <a:ea typeface="Raleway Medium" pitchFamily="34" charset="-122"/>
                <a:cs typeface="Raleway Medium" pitchFamily="34" charset="-120"/>
              </a:rPr>
              <a:t>Higher profitability in Reseller Sales</a:t>
            </a:r>
            <a:endParaRPr lang="en-US" sz="900" dirty="0"/>
          </a:p>
        </p:txBody>
      </p:sp>
      <p:sp>
        <p:nvSpPr>
          <p:cNvPr id="16" name="Text 12"/>
          <p:cNvSpPr/>
          <p:nvPr/>
        </p:nvSpPr>
        <p:spPr>
          <a:xfrm>
            <a:off x="5954197" y="3624739"/>
            <a:ext cx="8208407" cy="374094"/>
          </a:xfrm>
          <a:prstGeom prst="rect">
            <a:avLst/>
          </a:prstGeom>
          <a:noFill/>
          <a:ln/>
        </p:spPr>
        <p:txBody>
          <a:bodyPr wrap="square" lIns="0" tIns="0" rIns="0" bIns="0" rtlCol="0" anchor="t"/>
          <a:lstStyle/>
          <a:p>
            <a:pPr algn="l" lvl="1" marL="685800" indent="-342900">
              <a:lnSpc>
                <a:spcPts val="1450"/>
              </a:lnSpc>
              <a:buSzPct val="100000"/>
              <a:buChar char="•"/>
            </a:pPr>
            <a:r>
              <a:rPr lang="en-US" sz="900" dirty="0">
                <a:solidFill>
                  <a:srgbClr val="D7D4CC"/>
                </a:solidFill>
                <a:latin typeface="Raleway Medium" pitchFamily="34" charset="0"/>
                <a:ea typeface="Raleway Medium" pitchFamily="34" charset="-122"/>
                <a:cs typeface="Raleway Medium" pitchFamily="34" charset="-120"/>
              </a:rPr>
              <a:t>Reseller Sales have a </a:t>
            </a:r>
            <a:pPr algn="l" lvl="1"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66.82% gross margin</a:t>
            </a:r>
            <a:pPr algn="l" lvl="1"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 compared to </a:t>
            </a:r>
            <a:pPr algn="l" lvl="1"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41.15% gross margin</a:t>
            </a:r>
            <a:pPr algn="l" lvl="1"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 in Internet Sales. This indicates that reseller channels are more cost-efficient and deliver stronger profitability.</a:t>
            </a:r>
            <a:endParaRPr lang="en-US" sz="900" dirty="0"/>
          </a:p>
        </p:txBody>
      </p:sp>
      <p:sp>
        <p:nvSpPr>
          <p:cNvPr id="17" name="Text 13"/>
          <p:cNvSpPr/>
          <p:nvPr/>
        </p:nvSpPr>
        <p:spPr>
          <a:xfrm>
            <a:off x="5954197" y="4039672"/>
            <a:ext cx="8208407" cy="187047"/>
          </a:xfrm>
          <a:prstGeom prst="rect">
            <a:avLst/>
          </a:prstGeom>
          <a:noFill/>
          <a:ln/>
        </p:spPr>
        <p:txBody>
          <a:bodyPr wrap="none" lIns="0" tIns="0" rIns="0" bIns="0" rtlCol="0" anchor="t"/>
          <a:lstStyle/>
          <a:p>
            <a:pPr algn="l" marL="342900" indent="-342900">
              <a:lnSpc>
                <a:spcPts val="1450"/>
              </a:lnSpc>
              <a:buSzPct val="100000"/>
              <a:buFont typeface="+mj-lt"/>
              <a:buAutoNum type="arabicPeriod" startAt="3"/>
            </a:pPr>
            <a:r>
              <a:rPr lang="en-US" sz="900" b="1" dirty="0">
                <a:solidFill>
                  <a:srgbClr val="D7D4CC"/>
                </a:solidFill>
                <a:latin typeface="Raleway Medium" pitchFamily="34" charset="0"/>
                <a:ea typeface="Raleway Medium" pitchFamily="34" charset="-122"/>
                <a:cs typeface="Raleway Medium" pitchFamily="34" charset="-120"/>
              </a:rPr>
              <a:t>Steady sales growth from 2010 to 2013</a:t>
            </a:r>
            <a:endParaRPr lang="en-US" sz="900" dirty="0"/>
          </a:p>
        </p:txBody>
      </p:sp>
      <p:sp>
        <p:nvSpPr>
          <p:cNvPr id="18" name="Text 14"/>
          <p:cNvSpPr/>
          <p:nvPr/>
        </p:nvSpPr>
        <p:spPr>
          <a:xfrm>
            <a:off x="5954197" y="4267557"/>
            <a:ext cx="8208407" cy="374094"/>
          </a:xfrm>
          <a:prstGeom prst="rect">
            <a:avLst/>
          </a:prstGeom>
          <a:noFill/>
          <a:ln/>
        </p:spPr>
        <p:txBody>
          <a:bodyPr wrap="square" lIns="0" tIns="0" rIns="0" bIns="0" rtlCol="0" anchor="t"/>
          <a:lstStyle/>
          <a:p>
            <a:pPr algn="l" lvl="1" marL="685800" indent="-342900">
              <a:lnSpc>
                <a:spcPts val="1450"/>
              </a:lnSpc>
              <a:buSzPct val="100000"/>
              <a:buChar char="•"/>
            </a:pPr>
            <a:r>
              <a:rPr lang="en-US" sz="900" dirty="0">
                <a:solidFill>
                  <a:srgbClr val="D7D4CC"/>
                </a:solidFill>
                <a:latin typeface="Raleway Medium" pitchFamily="34" charset="0"/>
                <a:ea typeface="Raleway Medium" pitchFamily="34" charset="-122"/>
                <a:cs typeface="Raleway Medium" pitchFamily="34" charset="-120"/>
              </a:rPr>
              <a:t>The trend chart shows continuous </a:t>
            </a:r>
            <a:pPr algn="l" lvl="1"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growth in total sales and gross profit</a:t>
            </a:r>
            <a:pPr algn="l" lvl="1"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 until 2013, highlighting business expansion during that period. However, 2014 shows a slight </a:t>
            </a:r>
            <a:pPr algn="l" lvl="1"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decline in gross profit</a:t>
            </a:r>
            <a:pPr algn="l" lvl="1"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 which could signal rising costs or market pressure.</a:t>
            </a:r>
            <a:endParaRPr lang="en-US" sz="900" dirty="0"/>
          </a:p>
        </p:txBody>
      </p:sp>
      <p:sp>
        <p:nvSpPr>
          <p:cNvPr id="19" name="Text 15"/>
          <p:cNvSpPr/>
          <p:nvPr/>
        </p:nvSpPr>
        <p:spPr>
          <a:xfrm>
            <a:off x="5954197" y="4682490"/>
            <a:ext cx="8208407" cy="187047"/>
          </a:xfrm>
          <a:prstGeom prst="rect">
            <a:avLst/>
          </a:prstGeom>
          <a:noFill/>
          <a:ln/>
        </p:spPr>
        <p:txBody>
          <a:bodyPr wrap="none" lIns="0" tIns="0" rIns="0" bIns="0" rtlCol="0" anchor="t"/>
          <a:lstStyle/>
          <a:p>
            <a:pPr algn="l" marL="342900" indent="-342900">
              <a:lnSpc>
                <a:spcPts val="1450"/>
              </a:lnSpc>
              <a:buSzPct val="100000"/>
              <a:buFont typeface="+mj-lt"/>
              <a:buAutoNum type="arabicPeriod" startAt="4"/>
            </a:pPr>
            <a:r>
              <a:rPr lang="en-US" sz="900" b="1" dirty="0">
                <a:solidFill>
                  <a:srgbClr val="D7D4CC"/>
                </a:solidFill>
                <a:latin typeface="Raleway Medium" pitchFamily="34" charset="0"/>
                <a:ea typeface="Raleway Medium" pitchFamily="34" charset="-122"/>
                <a:cs typeface="Raleway Medium" pitchFamily="34" charset="-120"/>
              </a:rPr>
              <a:t>Product categories driving revenue</a:t>
            </a:r>
            <a:endParaRPr lang="en-US" sz="900" dirty="0"/>
          </a:p>
        </p:txBody>
      </p:sp>
      <p:sp>
        <p:nvSpPr>
          <p:cNvPr id="20" name="Text 16"/>
          <p:cNvSpPr/>
          <p:nvPr/>
        </p:nvSpPr>
        <p:spPr>
          <a:xfrm>
            <a:off x="5954197" y="4910376"/>
            <a:ext cx="8208407" cy="374094"/>
          </a:xfrm>
          <a:prstGeom prst="rect">
            <a:avLst/>
          </a:prstGeom>
          <a:noFill/>
          <a:ln/>
        </p:spPr>
        <p:txBody>
          <a:bodyPr wrap="square" lIns="0" tIns="0" rIns="0" bIns="0" rtlCol="0" anchor="t"/>
          <a:lstStyle/>
          <a:p>
            <a:pPr algn="l" lvl="1" marL="685800" indent="-342900">
              <a:lnSpc>
                <a:spcPts val="1450"/>
              </a:lnSpc>
              <a:buSzPct val="100000"/>
              <a:buChar char="•"/>
            </a:pPr>
            <a:r>
              <a:rPr lang="en-US" sz="900" b="1" dirty="0">
                <a:solidFill>
                  <a:srgbClr val="D7D4CC"/>
                </a:solidFill>
                <a:latin typeface="Raleway Medium" pitchFamily="34" charset="0"/>
                <a:ea typeface="Raleway Medium" pitchFamily="34" charset="-122"/>
                <a:cs typeface="Raleway Medium" pitchFamily="34" charset="-120"/>
              </a:rPr>
              <a:t>Bikes ($946M)</a:t>
            </a:r>
            <a:pPr algn="l" lvl="1"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 and </a:t>
            </a:r>
            <a:pPr algn="l" lvl="1"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Components ($1.17B)</a:t>
            </a:r>
            <a:pPr algn="l" lvl="1"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 generate the majority of sales, while Clothing and Accessories contribute significantly less. This indicates a heavy reliance on the biking segment, which may present both strengths (market leadership) and risks (lack of diversification).</a:t>
            </a:r>
            <a:endParaRPr lang="en-US" sz="900" dirty="0"/>
          </a:p>
        </p:txBody>
      </p:sp>
      <p:sp>
        <p:nvSpPr>
          <p:cNvPr id="21" name="Text 17"/>
          <p:cNvSpPr/>
          <p:nvPr/>
        </p:nvSpPr>
        <p:spPr>
          <a:xfrm>
            <a:off x="5954197" y="5325308"/>
            <a:ext cx="8208407" cy="187047"/>
          </a:xfrm>
          <a:prstGeom prst="rect">
            <a:avLst/>
          </a:prstGeom>
          <a:noFill/>
          <a:ln/>
        </p:spPr>
        <p:txBody>
          <a:bodyPr wrap="none" lIns="0" tIns="0" rIns="0" bIns="0" rtlCol="0" anchor="t"/>
          <a:lstStyle/>
          <a:p>
            <a:pPr algn="l" marL="342900" indent="-342900">
              <a:lnSpc>
                <a:spcPts val="1450"/>
              </a:lnSpc>
              <a:buSzPct val="100000"/>
              <a:buFont typeface="+mj-lt"/>
              <a:buAutoNum type="arabicPeriod" startAt="5"/>
            </a:pPr>
            <a:r>
              <a:rPr lang="en-US" sz="900" b="1" dirty="0">
                <a:solidFill>
                  <a:srgbClr val="D7D4CC"/>
                </a:solidFill>
                <a:latin typeface="Raleway Medium" pitchFamily="34" charset="0"/>
                <a:ea typeface="Raleway Medium" pitchFamily="34" charset="-122"/>
                <a:cs typeface="Raleway Medium" pitchFamily="34" charset="-120"/>
              </a:rPr>
              <a:t>Regional concentration in North America and Europe</a:t>
            </a:r>
            <a:endParaRPr lang="en-US" sz="900" dirty="0"/>
          </a:p>
        </p:txBody>
      </p:sp>
      <p:sp>
        <p:nvSpPr>
          <p:cNvPr id="22" name="Text 18"/>
          <p:cNvSpPr/>
          <p:nvPr/>
        </p:nvSpPr>
        <p:spPr>
          <a:xfrm>
            <a:off x="5954197" y="5553194"/>
            <a:ext cx="8208407" cy="374094"/>
          </a:xfrm>
          <a:prstGeom prst="rect">
            <a:avLst/>
          </a:prstGeom>
          <a:noFill/>
          <a:ln/>
        </p:spPr>
        <p:txBody>
          <a:bodyPr wrap="square" lIns="0" tIns="0" rIns="0" bIns="0" rtlCol="0" anchor="t"/>
          <a:lstStyle/>
          <a:p>
            <a:pPr algn="l" lvl="1" marL="685800" indent="-342900">
              <a:lnSpc>
                <a:spcPts val="1450"/>
              </a:lnSpc>
              <a:buSzPct val="100000"/>
              <a:buChar char="•"/>
            </a:pPr>
            <a:r>
              <a:rPr lang="en-US" sz="900" dirty="0">
                <a:solidFill>
                  <a:srgbClr val="D7D4CC"/>
                </a:solidFill>
                <a:latin typeface="Raleway Medium" pitchFamily="34" charset="0"/>
                <a:ea typeface="Raleway Medium" pitchFamily="34" charset="-122"/>
                <a:cs typeface="Raleway Medium" pitchFamily="34" charset="-120"/>
              </a:rPr>
              <a:t>The map visualization highlights that </a:t>
            </a:r>
            <a:pPr algn="l" lvl="1"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most sales come from North America and Europe</a:t>
            </a:r>
            <a:pPr algn="l" lvl="1"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 with limited presence in Asia, Africa, and South America. This suggests potential opportunities for </a:t>
            </a:r>
            <a:pPr algn="l" lvl="1"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geographic expansion</a:t>
            </a:r>
            <a:pPr algn="l" lvl="1"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 into underpenetrated markets.</a:t>
            </a:r>
            <a:endParaRPr lang="en-US" sz="900" dirty="0"/>
          </a:p>
        </p:txBody>
      </p:sp>
      <p:sp>
        <p:nvSpPr>
          <p:cNvPr id="23" name="Text 19"/>
          <p:cNvSpPr/>
          <p:nvPr/>
        </p:nvSpPr>
        <p:spPr>
          <a:xfrm>
            <a:off x="5954197" y="5968127"/>
            <a:ext cx="8208407" cy="187047"/>
          </a:xfrm>
          <a:prstGeom prst="rect">
            <a:avLst/>
          </a:prstGeom>
          <a:noFill/>
          <a:ln/>
        </p:spPr>
        <p:txBody>
          <a:bodyPr wrap="none" lIns="0" tIns="0" rIns="0" bIns="0" rtlCol="0" anchor="t"/>
          <a:lstStyle/>
          <a:p>
            <a:pPr algn="l" marL="342900" indent="-342900">
              <a:lnSpc>
                <a:spcPts val="1450"/>
              </a:lnSpc>
              <a:buSzPct val="100000"/>
              <a:buFont typeface="+mj-lt"/>
              <a:buAutoNum type="arabicPeriod" startAt="6"/>
            </a:pPr>
            <a:r>
              <a:rPr lang="en-US" sz="900" b="1" dirty="0">
                <a:solidFill>
                  <a:srgbClr val="D7D4CC"/>
                </a:solidFill>
                <a:latin typeface="Raleway Medium" pitchFamily="34" charset="0"/>
                <a:ea typeface="Raleway Medium" pitchFamily="34" charset="-122"/>
                <a:cs typeface="Raleway Medium" pitchFamily="34" charset="-120"/>
              </a:rPr>
              <a:t>Profitability gap between channels</a:t>
            </a:r>
            <a:endParaRPr lang="en-US" sz="900" dirty="0"/>
          </a:p>
        </p:txBody>
      </p:sp>
      <p:sp>
        <p:nvSpPr>
          <p:cNvPr id="24" name="Text 20"/>
          <p:cNvSpPr/>
          <p:nvPr/>
        </p:nvSpPr>
        <p:spPr>
          <a:xfrm>
            <a:off x="5954197" y="6196013"/>
            <a:ext cx="8208407" cy="374094"/>
          </a:xfrm>
          <a:prstGeom prst="rect">
            <a:avLst/>
          </a:prstGeom>
          <a:noFill/>
          <a:ln/>
        </p:spPr>
        <p:txBody>
          <a:bodyPr wrap="square" lIns="0" tIns="0" rIns="0" bIns="0" rtlCol="0" anchor="t"/>
          <a:lstStyle/>
          <a:p>
            <a:pPr algn="l" lvl="1" marL="685800" indent="-342900">
              <a:lnSpc>
                <a:spcPts val="1450"/>
              </a:lnSpc>
              <a:buSzPct val="100000"/>
              <a:buChar char="•"/>
            </a:pPr>
            <a:r>
              <a:rPr lang="en-US" sz="900" dirty="0">
                <a:solidFill>
                  <a:srgbClr val="D7D4CC"/>
                </a:solidFill>
                <a:latin typeface="Raleway Medium" pitchFamily="34" charset="0"/>
                <a:ea typeface="Raleway Medium" pitchFamily="34" charset="-122"/>
                <a:cs typeface="Raleway Medium" pitchFamily="34" charset="-120"/>
              </a:rPr>
              <a:t>While total Internet Sales and Reseller Sales differ widely, </a:t>
            </a:r>
            <a:pPr algn="l" lvl="1"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gross profit contribution from resellers is far stronger</a:t>
            </a:r>
            <a:pPr algn="l" lvl="1"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 Focusing more on reseller partnerships or optimizing online sales margins could boost profitability further.</a:t>
            </a:r>
            <a:endParaRPr lang="en-US" sz="900" dirty="0"/>
          </a:p>
        </p:txBody>
      </p:sp>
      <p:sp>
        <p:nvSpPr>
          <p:cNvPr id="25" name="Text 21"/>
          <p:cNvSpPr/>
          <p:nvPr/>
        </p:nvSpPr>
        <p:spPr>
          <a:xfrm>
            <a:off x="5954197" y="6610945"/>
            <a:ext cx="8208407" cy="187047"/>
          </a:xfrm>
          <a:prstGeom prst="rect">
            <a:avLst/>
          </a:prstGeom>
          <a:noFill/>
          <a:ln/>
        </p:spPr>
        <p:txBody>
          <a:bodyPr wrap="none" lIns="0" tIns="0" rIns="0" bIns="0" rtlCol="0" anchor="t"/>
          <a:lstStyle/>
          <a:p>
            <a:pPr algn="l" marL="342900" indent="-342900">
              <a:lnSpc>
                <a:spcPts val="1450"/>
              </a:lnSpc>
              <a:buSzPct val="100000"/>
              <a:buFont typeface="+mj-lt"/>
              <a:buAutoNum type="arabicPeriod" startAt="7"/>
            </a:pPr>
            <a:r>
              <a:rPr lang="en-US" sz="900" b="1" dirty="0">
                <a:solidFill>
                  <a:srgbClr val="D7D4CC"/>
                </a:solidFill>
                <a:latin typeface="Raleway Medium" pitchFamily="34" charset="0"/>
                <a:ea typeface="Raleway Medium" pitchFamily="34" charset="-122"/>
                <a:cs typeface="Raleway Medium" pitchFamily="34" charset="-120"/>
              </a:rPr>
              <a:t>Gross Profit peaked in 2013</a:t>
            </a:r>
            <a:endParaRPr lang="en-US" sz="900" dirty="0"/>
          </a:p>
        </p:txBody>
      </p:sp>
      <p:sp>
        <p:nvSpPr>
          <p:cNvPr id="26" name="Text 22"/>
          <p:cNvSpPr/>
          <p:nvPr/>
        </p:nvSpPr>
        <p:spPr>
          <a:xfrm>
            <a:off x="5954197" y="6838831"/>
            <a:ext cx="8208407" cy="374094"/>
          </a:xfrm>
          <a:prstGeom prst="rect">
            <a:avLst/>
          </a:prstGeom>
          <a:noFill/>
          <a:ln/>
        </p:spPr>
        <p:txBody>
          <a:bodyPr wrap="square" lIns="0" tIns="0" rIns="0" bIns="0" rtlCol="0" anchor="t"/>
          <a:lstStyle/>
          <a:p>
            <a:pPr algn="l" lvl="1" marL="685800" indent="-342900">
              <a:lnSpc>
                <a:spcPts val="1450"/>
              </a:lnSpc>
              <a:buSzPct val="100000"/>
              <a:buChar char="•"/>
            </a:pPr>
            <a:r>
              <a:rPr lang="en-US" sz="900" dirty="0">
                <a:solidFill>
                  <a:srgbClr val="D7D4CC"/>
                </a:solidFill>
                <a:latin typeface="Raleway Medium" pitchFamily="34" charset="0"/>
                <a:ea typeface="Raleway Medium" pitchFamily="34" charset="-122"/>
                <a:cs typeface="Raleway Medium" pitchFamily="34" charset="-120"/>
              </a:rPr>
              <a:t>Gross Profit reached nearly </a:t>
            </a:r>
            <a:pPr algn="l" lvl="1"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$35M in 2013</a:t>
            </a:r>
            <a:pPr algn="l" lvl="1"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 but then </a:t>
            </a:r>
            <a:pPr algn="l" lvl="1"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dropped in 2014</a:t>
            </a:r>
            <a:pPr algn="l" lvl="1"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 even though sales stayed high. This could indicate </a:t>
            </a:r>
            <a:pPr algn="l" lvl="1" indent="0" marL="0">
              <a:lnSpc>
                <a:spcPts val="1450"/>
              </a:lnSpc>
              <a:buNone/>
            </a:pPr>
            <a:r>
              <a:rPr lang="en-US" sz="900" b="1" dirty="0">
                <a:solidFill>
                  <a:srgbClr val="D7D4CC"/>
                </a:solidFill>
                <a:latin typeface="Raleway Medium" pitchFamily="34" charset="0"/>
                <a:ea typeface="Raleway Medium" pitchFamily="34" charset="-122"/>
                <a:cs typeface="Raleway Medium" pitchFamily="34" charset="-120"/>
              </a:rPr>
              <a:t>cost increases, pricing challenges, or discounts</a:t>
            </a:r>
            <a:pPr algn="l" lvl="1"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 impacting margins.</a:t>
            </a:r>
            <a:endParaRPr lang="en-US" sz="900" dirty="0"/>
          </a:p>
        </p:txBody>
      </p:sp>
      <p:sp>
        <p:nvSpPr>
          <p:cNvPr id="27" name="Text 23"/>
          <p:cNvSpPr/>
          <p:nvPr/>
        </p:nvSpPr>
        <p:spPr>
          <a:xfrm>
            <a:off x="5954197" y="7344489"/>
            <a:ext cx="8208407" cy="187047"/>
          </a:xfrm>
          <a:prstGeom prst="rect">
            <a:avLst/>
          </a:prstGeom>
          <a:noFill/>
          <a:ln/>
        </p:spPr>
        <p:txBody>
          <a:bodyPr wrap="none" lIns="0" tIns="0" rIns="0" bIns="0" rtlCol="0" anchor="t"/>
          <a:lstStyle/>
          <a:p>
            <a:pPr algn="l" indent="0" marL="0">
              <a:lnSpc>
                <a:spcPts val="1450"/>
              </a:lnSpc>
              <a:buNone/>
            </a:pPr>
            <a:endParaRPr lang="en-US" sz="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867513" y="720923"/>
            <a:ext cx="4895374" cy="611981"/>
          </a:xfrm>
          <a:prstGeom prst="rect">
            <a:avLst/>
          </a:prstGeom>
          <a:noFill/>
          <a:ln/>
        </p:spPr>
        <p:txBody>
          <a:bodyPr wrap="none" lIns="0" tIns="0" rIns="0" bIns="0" rtlCol="0" anchor="t"/>
          <a:lstStyle/>
          <a:p>
            <a:pPr algn="ctr" indent="0" marL="0">
              <a:lnSpc>
                <a:spcPts val="4800"/>
              </a:lnSpc>
              <a:buNone/>
            </a:pPr>
            <a:r>
              <a:rPr lang="en-US" sz="3850" b="1" dirty="0">
                <a:solidFill>
                  <a:srgbClr val="FFE14D"/>
                </a:solidFill>
                <a:latin typeface="Comfortaa Bold" pitchFamily="34" charset="0"/>
                <a:ea typeface="Comfortaa Bold" pitchFamily="34" charset="-122"/>
                <a:cs typeface="Comfortaa Bold" pitchFamily="34" charset="-120"/>
              </a:rPr>
              <a:t>Thank You</a:t>
            </a:r>
            <a:endParaRPr lang="en-US" sz="3850" dirty="0"/>
          </a:p>
        </p:txBody>
      </p:sp>
      <p:sp>
        <p:nvSpPr>
          <p:cNvPr id="3" name="Text 1"/>
          <p:cNvSpPr/>
          <p:nvPr/>
        </p:nvSpPr>
        <p:spPr>
          <a:xfrm>
            <a:off x="881063" y="1773436"/>
            <a:ext cx="12868275" cy="352425"/>
          </a:xfrm>
          <a:prstGeom prst="rect">
            <a:avLst/>
          </a:prstGeom>
          <a:noFill/>
          <a:ln/>
        </p:spPr>
        <p:txBody>
          <a:bodyPr wrap="none" lIns="0" tIns="0" rIns="0" bIns="0" rtlCol="0" anchor="t"/>
          <a:lstStyle/>
          <a:p>
            <a:pPr algn="ctr" indent="0" marL="0">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Special thanks to </a:t>
            </a:r>
            <a:pPr algn="ctr" indent="0" marL="0">
              <a:lnSpc>
                <a:spcPts val="2750"/>
              </a:lnSpc>
              <a:buNone/>
            </a:pPr>
            <a:r>
              <a:rPr lang="en-US" sz="1700" b="1" dirty="0">
                <a:solidFill>
                  <a:srgbClr val="FFE14D"/>
                </a:solidFill>
                <a:latin typeface="Raleway Medium" pitchFamily="34" charset="0"/>
                <a:ea typeface="Raleway Medium" pitchFamily="34" charset="-122"/>
                <a:cs typeface="Raleway Medium" pitchFamily="34" charset="-120"/>
              </a:rPr>
              <a:t>Divakar Kushwaha Sir</a:t>
            </a:r>
            <a:pPr algn="ctr" indent="0" marL="0">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 for his guidance and assistance throughout this project.</a:t>
            </a:r>
            <a:endParaRPr lang="en-US" sz="1700" dirty="0"/>
          </a:p>
        </p:txBody>
      </p:sp>
      <p:sp>
        <p:nvSpPr>
          <p:cNvPr id="4" name="Text 2"/>
          <p:cNvSpPr/>
          <p:nvPr/>
        </p:nvSpPr>
        <p:spPr>
          <a:xfrm>
            <a:off x="881063" y="2373630"/>
            <a:ext cx="12868275" cy="352425"/>
          </a:xfrm>
          <a:prstGeom prst="rect">
            <a:avLst/>
          </a:prstGeom>
          <a:noFill/>
          <a:ln/>
        </p:spPr>
        <p:txBody>
          <a:bodyPr wrap="none" lIns="0" tIns="0" rIns="0" bIns="0" rtlCol="0" anchor="t"/>
          <a:lstStyle/>
          <a:p>
            <a:pPr algn="l" indent="0" marL="0">
              <a:lnSpc>
                <a:spcPts val="2750"/>
              </a:lnSpc>
              <a:buNone/>
            </a:pPr>
            <a:endParaRPr lang="en-US" sz="1700" dirty="0"/>
          </a:p>
        </p:txBody>
      </p:sp>
      <p:pic>
        <p:nvPicPr>
          <p:cNvPr id="5" name="Image 0" descr="preencoded.png">    </p:cNvPr>
          <p:cNvPicPr>
            <a:picLocks noChangeAspect="1"/>
          </p:cNvPicPr>
          <p:nvPr/>
        </p:nvPicPr>
        <p:blipFill>
          <a:blip r:embed="rId1"/>
          <a:stretch>
            <a:fillRect/>
          </a:stretch>
        </p:blipFill>
        <p:spPr>
          <a:xfrm>
            <a:off x="881063" y="3221593"/>
            <a:ext cx="6165413" cy="3488650"/>
          </a:xfrm>
          <a:prstGeom prst="rect">
            <a:avLst/>
          </a:prstGeom>
        </p:spPr>
      </p:pic>
      <p:sp>
        <p:nvSpPr>
          <p:cNvPr id="6" name="Text 3"/>
          <p:cNvSpPr/>
          <p:nvPr/>
        </p:nvSpPr>
        <p:spPr>
          <a:xfrm>
            <a:off x="881063" y="6958013"/>
            <a:ext cx="6165413" cy="352425"/>
          </a:xfrm>
          <a:prstGeom prst="rect">
            <a:avLst/>
          </a:prstGeom>
          <a:noFill/>
          <a:ln/>
        </p:spPr>
        <p:txBody>
          <a:bodyPr wrap="none" lIns="0" tIns="0" rIns="0" bIns="0" rtlCol="0" anchor="t"/>
          <a:lstStyle/>
          <a:p>
            <a:pPr algn="l" indent="0" marL="0">
              <a:lnSpc>
                <a:spcPts val="2750"/>
              </a:lnSpc>
              <a:buNone/>
            </a:pPr>
            <a:endParaRPr lang="en-US" sz="1700" dirty="0"/>
          </a:p>
        </p:txBody>
      </p:sp>
      <p:pic>
        <p:nvPicPr>
          <p:cNvPr id="7" name="Image 1" descr="preencoded.png">    </p:cNvPr>
          <p:cNvPicPr>
            <a:picLocks noChangeAspect="1"/>
          </p:cNvPicPr>
          <p:nvPr/>
        </p:nvPicPr>
        <p:blipFill>
          <a:blip r:embed="rId2"/>
          <a:stretch>
            <a:fillRect/>
          </a:stretch>
        </p:blipFill>
        <p:spPr>
          <a:xfrm>
            <a:off x="7591544" y="3221593"/>
            <a:ext cx="6165413" cy="3439835"/>
          </a:xfrm>
          <a:prstGeom prst="rect">
            <a:avLst/>
          </a:prstGeom>
        </p:spPr>
      </p:pic>
      <p:sp>
        <p:nvSpPr>
          <p:cNvPr id="8" name="Text 4"/>
          <p:cNvSpPr/>
          <p:nvPr/>
        </p:nvSpPr>
        <p:spPr>
          <a:xfrm>
            <a:off x="7591544" y="6909197"/>
            <a:ext cx="6165413" cy="352425"/>
          </a:xfrm>
          <a:prstGeom prst="rect">
            <a:avLst/>
          </a:prstGeom>
          <a:noFill/>
          <a:ln/>
        </p:spPr>
        <p:txBody>
          <a:bodyPr wrap="none" lIns="0" tIns="0" rIns="0" bIns="0" rtlCol="0" anchor="t"/>
          <a:lstStyle/>
          <a:p>
            <a:pPr algn="l" indent="0" marL="0">
              <a:lnSpc>
                <a:spcPts val="2750"/>
              </a:lnSpc>
              <a:buNone/>
            </a:pP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81063" y="2462451"/>
            <a:ext cx="11906250" cy="611981"/>
          </a:xfrm>
          <a:prstGeom prst="rect">
            <a:avLst/>
          </a:prstGeom>
          <a:noFill/>
          <a:ln/>
        </p:spPr>
        <p:txBody>
          <a:bodyPr wrap="none" lIns="0" tIns="0" rIns="0" bIns="0" rtlCol="0" anchor="t"/>
          <a:lstStyle/>
          <a:p>
            <a:pPr algn="l" indent="0" marL="0">
              <a:lnSpc>
                <a:spcPts val="4800"/>
              </a:lnSpc>
              <a:buNone/>
            </a:pPr>
            <a:r>
              <a:rPr lang="en-US" sz="3850" b="1" dirty="0">
                <a:solidFill>
                  <a:srgbClr val="FFE14D"/>
                </a:solidFill>
                <a:latin typeface="Comfortaa Bold" pitchFamily="34" charset="0"/>
                <a:ea typeface="Comfortaa Bold" pitchFamily="34" charset="-122"/>
                <a:cs typeface="Comfortaa Bold" pitchFamily="34" charset="-120"/>
              </a:rPr>
              <a:t>Adventure Works Regional Analysis Dashboard</a:t>
            </a:r>
            <a:endParaRPr lang="en-US" sz="3850" dirty="0"/>
          </a:p>
        </p:txBody>
      </p:sp>
      <p:sp>
        <p:nvSpPr>
          <p:cNvPr id="3" name="Text 1"/>
          <p:cNvSpPr/>
          <p:nvPr/>
        </p:nvSpPr>
        <p:spPr>
          <a:xfrm>
            <a:off x="881063" y="3404830"/>
            <a:ext cx="12868275" cy="352425"/>
          </a:xfrm>
          <a:prstGeom prst="rect">
            <a:avLst/>
          </a:prstGeom>
          <a:noFill/>
          <a:ln/>
        </p:spPr>
        <p:txBody>
          <a:bodyPr wrap="none" lIns="0" tIns="0" rIns="0" bIns="0" rtlCol="0" anchor="t"/>
          <a:lstStyle/>
          <a:p>
            <a:pPr algn="l" indent="0" marL="0">
              <a:lnSpc>
                <a:spcPts val="2750"/>
              </a:lnSpc>
              <a:buNone/>
            </a:pPr>
            <a:endParaRPr lang="en-US" sz="1700" dirty="0"/>
          </a:p>
        </p:txBody>
      </p:sp>
      <p:sp>
        <p:nvSpPr>
          <p:cNvPr id="4" name="Text 2"/>
          <p:cNvSpPr/>
          <p:nvPr/>
        </p:nvSpPr>
        <p:spPr>
          <a:xfrm>
            <a:off x="881063" y="4005024"/>
            <a:ext cx="12868275" cy="1762125"/>
          </a:xfrm>
          <a:prstGeom prst="rect">
            <a:avLst/>
          </a:prstGeom>
          <a:noFill/>
          <a:ln/>
        </p:spPr>
        <p:txBody>
          <a:bodyPr wrap="square" lIns="0" tIns="0" rIns="0" bIns="0" rtlCol="0" anchor="t"/>
          <a:lstStyle/>
          <a:p>
            <a:pPr algn="l" indent="0" marL="0">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The Adventure Works Regional Analysis dashboard provides a comprehensive overview of sales performance across multiple countries, including Australia, Canada, France, Germany, the United Kingdom, and the United States. It consolidates key financial metrics such as total sales, total cost, gross profit, and profit margins, allowing for a clear understanding of business performance. The analysis is segmented into </a:t>
            </a:r>
            <a:pPr algn="l" indent="0" marL="0">
              <a:lnSpc>
                <a:spcPts val="2750"/>
              </a:lnSpc>
              <a:buNone/>
            </a:pPr>
            <a:r>
              <a:rPr lang="en-US" sz="1700" b="1" dirty="0">
                <a:solidFill>
                  <a:srgbClr val="D7D4CC"/>
                </a:solidFill>
                <a:latin typeface="Raleway Medium" pitchFamily="34" charset="0"/>
                <a:ea typeface="Raleway Medium" pitchFamily="34" charset="-122"/>
                <a:cs typeface="Raleway Medium" pitchFamily="34" charset="-120"/>
              </a:rPr>
              <a:t>Internet Sales</a:t>
            </a:r>
            <a:pPr algn="l" indent="0" marL="0">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 and </a:t>
            </a:r>
            <a:pPr algn="l" indent="0" marL="0">
              <a:lnSpc>
                <a:spcPts val="2750"/>
              </a:lnSpc>
              <a:buNone/>
            </a:pPr>
            <a:r>
              <a:rPr lang="en-US" sz="1700" b="1" dirty="0">
                <a:solidFill>
                  <a:srgbClr val="D7D4CC"/>
                </a:solidFill>
                <a:latin typeface="Raleway Medium" pitchFamily="34" charset="0"/>
                <a:ea typeface="Raleway Medium" pitchFamily="34" charset="-122"/>
                <a:cs typeface="Raleway Medium" pitchFamily="34" charset="-120"/>
              </a:rPr>
              <a:t>Reseller Sales</a:t>
            </a:r>
            <a:pPr algn="l" indent="0" marL="0">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 offering insights into revenue streams, cost efficiency, and profitability.</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81514" y="470297"/>
            <a:ext cx="7213521" cy="473273"/>
          </a:xfrm>
          <a:prstGeom prst="rect">
            <a:avLst/>
          </a:prstGeom>
          <a:noFill/>
          <a:ln/>
        </p:spPr>
        <p:txBody>
          <a:bodyPr wrap="none" lIns="0" tIns="0" rIns="0" bIns="0" rtlCol="0" anchor="t"/>
          <a:lstStyle/>
          <a:p>
            <a:pPr algn="l" indent="0" marL="0">
              <a:lnSpc>
                <a:spcPts val="3700"/>
              </a:lnSpc>
              <a:buNone/>
            </a:pPr>
            <a:r>
              <a:rPr lang="en-US" sz="2950" b="1" dirty="0">
                <a:solidFill>
                  <a:srgbClr val="FFE14D"/>
                </a:solidFill>
                <a:latin typeface="Comfortaa Bold" pitchFamily="34" charset="0"/>
                <a:ea typeface="Comfortaa Bold" pitchFamily="34" charset="-122"/>
                <a:cs typeface="Comfortaa Bold" pitchFamily="34" charset="-120"/>
              </a:rPr>
              <a:t>Data Import &amp; Database Connection</a:t>
            </a:r>
            <a:endParaRPr lang="en-US" sz="2950" dirty="0"/>
          </a:p>
        </p:txBody>
      </p:sp>
      <p:sp>
        <p:nvSpPr>
          <p:cNvPr id="3" name="Text 1"/>
          <p:cNvSpPr/>
          <p:nvPr/>
        </p:nvSpPr>
        <p:spPr>
          <a:xfrm>
            <a:off x="681514" y="1369457"/>
            <a:ext cx="3497104" cy="236577"/>
          </a:xfrm>
          <a:prstGeom prst="rect">
            <a:avLst/>
          </a:prstGeom>
          <a:noFill/>
          <a:ln/>
        </p:spPr>
        <p:txBody>
          <a:bodyPr wrap="none" lIns="0" tIns="0" rIns="0" bIns="0" rtlCol="0" anchor="t"/>
          <a:lstStyle/>
          <a:p>
            <a:pPr algn="l" indent="0" marL="0">
              <a:lnSpc>
                <a:spcPts val="1850"/>
              </a:lnSpc>
              <a:buNone/>
            </a:pPr>
            <a:r>
              <a:rPr lang="en-US" sz="1450" b="1" dirty="0">
                <a:solidFill>
                  <a:srgbClr val="FFE14D"/>
                </a:solidFill>
                <a:latin typeface="Comfortaa Bold" pitchFamily="34" charset="0"/>
                <a:ea typeface="Comfortaa Bold" pitchFamily="34" charset="-122"/>
                <a:cs typeface="Comfortaa Bold" pitchFamily="34" charset="-120"/>
              </a:rPr>
              <a:t>MySQL Server Management Studio</a:t>
            </a:r>
            <a:endParaRPr lang="en-US" sz="1450" dirty="0"/>
          </a:p>
        </p:txBody>
      </p:sp>
      <p:sp>
        <p:nvSpPr>
          <p:cNvPr id="4" name="Text 2"/>
          <p:cNvSpPr/>
          <p:nvPr/>
        </p:nvSpPr>
        <p:spPr>
          <a:xfrm>
            <a:off x="681514" y="1776413"/>
            <a:ext cx="6425922" cy="545068"/>
          </a:xfrm>
          <a:prstGeom prst="rect">
            <a:avLst/>
          </a:prstGeom>
          <a:noFill/>
          <a:ln/>
        </p:spPr>
        <p:txBody>
          <a:bodyPr wrap="square" lIns="0" tIns="0" rIns="0" bIns="0" rtlCol="0" anchor="t"/>
          <a:lstStyle/>
          <a:p>
            <a:pPr algn="l" indent="0" marL="0">
              <a:lnSpc>
                <a:spcPts val="2100"/>
              </a:lnSpc>
              <a:buNone/>
            </a:pPr>
            <a:r>
              <a:rPr lang="en-US" sz="1300" dirty="0">
                <a:solidFill>
                  <a:srgbClr val="D7D4CC"/>
                </a:solidFill>
                <a:latin typeface="Raleway Medium" pitchFamily="34" charset="0"/>
                <a:ea typeface="Raleway Medium" pitchFamily="34" charset="-122"/>
                <a:cs typeface="Raleway Medium" pitchFamily="34" charset="-120"/>
              </a:rPr>
              <a:t>. The Data source: </a:t>
            </a:r>
            <a:pPr algn="l" indent="0" marL="0">
              <a:lnSpc>
                <a:spcPts val="2100"/>
              </a:lnSpc>
              <a:buNone/>
            </a:pPr>
            <a:r>
              <a:rPr lang="en-US" sz="1300" b="1" dirty="0">
                <a:solidFill>
                  <a:srgbClr val="D7D4CC"/>
                </a:solidFill>
                <a:latin typeface="Raleway Medium" pitchFamily="34" charset="0"/>
                <a:ea typeface="Raleway Medium" pitchFamily="34" charset="-122"/>
                <a:cs typeface="Raleway Medium" pitchFamily="34" charset="-120"/>
              </a:rPr>
              <a:t>Adventure Works database</a:t>
            </a:r>
            <a:pPr algn="l" indent="0" marL="0">
              <a:lnSpc>
                <a:spcPts val="2100"/>
              </a:lnSpc>
              <a:buNone/>
            </a:pPr>
            <a:r>
              <a:rPr lang="en-US" sz="1300" dirty="0">
                <a:solidFill>
                  <a:srgbClr val="D7D4CC"/>
                </a:solidFill>
                <a:latin typeface="Raleway Medium" pitchFamily="34" charset="0"/>
                <a:ea typeface="Raleway Medium" pitchFamily="34" charset="-122"/>
                <a:cs typeface="Raleway Medium" pitchFamily="34" charset="-120"/>
              </a:rPr>
              <a:t> (imported from MySQL Server Management Studio).</a:t>
            </a:r>
            <a:endParaRPr lang="en-US" sz="1300" dirty="0"/>
          </a:p>
        </p:txBody>
      </p:sp>
      <p:sp>
        <p:nvSpPr>
          <p:cNvPr id="5" name="Text 3"/>
          <p:cNvSpPr/>
          <p:nvPr/>
        </p:nvSpPr>
        <p:spPr>
          <a:xfrm>
            <a:off x="681514" y="2491859"/>
            <a:ext cx="4484251" cy="236577"/>
          </a:xfrm>
          <a:prstGeom prst="rect">
            <a:avLst/>
          </a:prstGeom>
          <a:noFill/>
          <a:ln/>
        </p:spPr>
        <p:txBody>
          <a:bodyPr wrap="none" lIns="0" tIns="0" rIns="0" bIns="0" rtlCol="0" anchor="t"/>
          <a:lstStyle/>
          <a:p>
            <a:pPr algn="l" indent="0" marL="0">
              <a:lnSpc>
                <a:spcPts val="1850"/>
              </a:lnSpc>
              <a:buNone/>
            </a:pPr>
            <a:r>
              <a:rPr lang="en-US" sz="1450" b="1" dirty="0">
                <a:solidFill>
                  <a:srgbClr val="FFE14D"/>
                </a:solidFill>
                <a:latin typeface="Comfortaa Bold" pitchFamily="34" charset="0"/>
                <a:ea typeface="Comfortaa Bold" pitchFamily="34" charset="-122"/>
                <a:cs typeface="Comfortaa Bold" pitchFamily="34" charset="-120"/>
              </a:rPr>
              <a:t>Dimension Tables (Descriptive / Lookup Data)</a:t>
            </a:r>
            <a:endParaRPr lang="en-US" sz="1450" dirty="0"/>
          </a:p>
        </p:txBody>
      </p:sp>
      <p:sp>
        <p:nvSpPr>
          <p:cNvPr id="6" name="Text 4"/>
          <p:cNvSpPr/>
          <p:nvPr/>
        </p:nvSpPr>
        <p:spPr>
          <a:xfrm>
            <a:off x="681514" y="2898815"/>
            <a:ext cx="6425922" cy="545068"/>
          </a:xfrm>
          <a:prstGeom prst="rect">
            <a:avLst/>
          </a:prstGeom>
          <a:noFill/>
          <a:ln/>
        </p:spPr>
        <p:txBody>
          <a:bodyPr wrap="square" lIns="0" tIns="0" rIns="0" bIns="0" rtlCol="0" anchor="t"/>
          <a:lstStyle/>
          <a:p>
            <a:pPr algn="l" marL="342900" indent="-342900">
              <a:lnSpc>
                <a:spcPts val="2100"/>
              </a:lnSpc>
              <a:buSzPct val="100000"/>
              <a:buFont typeface="+mj-lt"/>
              <a:buAutoNum type="arabicPeriod" startAt="1"/>
            </a:pPr>
            <a:r>
              <a:rPr lang="en-US" sz="1300" b="1" dirty="0">
                <a:solidFill>
                  <a:srgbClr val="D7D4CC"/>
                </a:solidFill>
                <a:latin typeface="Raleway Medium" pitchFamily="34" charset="0"/>
                <a:ea typeface="Raleway Medium" pitchFamily="34" charset="-122"/>
                <a:cs typeface="Raleway Medium" pitchFamily="34" charset="-120"/>
              </a:rPr>
              <a:t>DimCustomer</a:t>
            </a:r>
            <a:pPr algn="l" indent="0" marL="0">
              <a:lnSpc>
                <a:spcPts val="2100"/>
              </a:lnSpc>
              <a:buNone/>
            </a:pPr>
            <a:r>
              <a:rPr lang="en-US" sz="1300" dirty="0">
                <a:solidFill>
                  <a:srgbClr val="D7D4CC"/>
                </a:solidFill>
                <a:latin typeface="Raleway Medium" pitchFamily="34" charset="0"/>
                <a:ea typeface="Raleway Medium" pitchFamily="34" charset="-122"/>
                <a:cs typeface="Raleway Medium" pitchFamily="34" charset="-120"/>
              </a:rPr>
              <a:t> – Contains customer details (e.g., customer name, demographics, location).</a:t>
            </a:r>
            <a:endParaRPr lang="en-US" sz="1300" dirty="0"/>
          </a:p>
        </p:txBody>
      </p:sp>
      <p:sp>
        <p:nvSpPr>
          <p:cNvPr id="7" name="Text 5"/>
          <p:cNvSpPr/>
          <p:nvPr/>
        </p:nvSpPr>
        <p:spPr>
          <a:xfrm>
            <a:off x="681514" y="3503414"/>
            <a:ext cx="6425922" cy="272534"/>
          </a:xfrm>
          <a:prstGeom prst="rect">
            <a:avLst/>
          </a:prstGeom>
          <a:noFill/>
          <a:ln/>
        </p:spPr>
        <p:txBody>
          <a:bodyPr wrap="none" lIns="0" tIns="0" rIns="0" bIns="0" rtlCol="0" anchor="t"/>
          <a:lstStyle/>
          <a:p>
            <a:pPr algn="l" marL="342900" indent="-342900">
              <a:lnSpc>
                <a:spcPts val="2100"/>
              </a:lnSpc>
              <a:buSzPct val="100000"/>
              <a:buFont typeface="+mj-lt"/>
              <a:buAutoNum type="arabicPeriod" startAt="2"/>
            </a:pPr>
            <a:r>
              <a:rPr lang="en-US" sz="1300" b="1" dirty="0">
                <a:solidFill>
                  <a:srgbClr val="D7D4CC"/>
                </a:solidFill>
                <a:latin typeface="Raleway Medium" pitchFamily="34" charset="0"/>
                <a:ea typeface="Raleway Medium" pitchFamily="34" charset="-122"/>
                <a:cs typeface="Raleway Medium" pitchFamily="34" charset="-120"/>
              </a:rPr>
              <a:t>DimDate</a:t>
            </a:r>
            <a:pPr algn="l" indent="0" marL="0">
              <a:lnSpc>
                <a:spcPts val="2100"/>
              </a:lnSpc>
              <a:buNone/>
            </a:pPr>
            <a:r>
              <a:rPr lang="en-US" sz="1300" dirty="0">
                <a:solidFill>
                  <a:srgbClr val="D7D4CC"/>
                </a:solidFill>
                <a:latin typeface="Raleway Medium" pitchFamily="34" charset="0"/>
                <a:ea typeface="Raleway Medium" pitchFamily="34" charset="-122"/>
                <a:cs typeface="Raleway Medium" pitchFamily="34" charset="-120"/>
              </a:rPr>
              <a:t> – Calendar table for time-based analysis (day, month, quarter, year).</a:t>
            </a:r>
            <a:endParaRPr lang="en-US" sz="1300" dirty="0"/>
          </a:p>
        </p:txBody>
      </p:sp>
      <p:sp>
        <p:nvSpPr>
          <p:cNvPr id="8" name="Text 6"/>
          <p:cNvSpPr/>
          <p:nvPr/>
        </p:nvSpPr>
        <p:spPr>
          <a:xfrm>
            <a:off x="681514" y="3835479"/>
            <a:ext cx="6425922" cy="272534"/>
          </a:xfrm>
          <a:prstGeom prst="rect">
            <a:avLst/>
          </a:prstGeom>
          <a:noFill/>
          <a:ln/>
        </p:spPr>
        <p:txBody>
          <a:bodyPr wrap="none" lIns="0" tIns="0" rIns="0" bIns="0" rtlCol="0" anchor="t"/>
          <a:lstStyle/>
          <a:p>
            <a:pPr algn="l" marL="342900" indent="-342900">
              <a:lnSpc>
                <a:spcPts val="2100"/>
              </a:lnSpc>
              <a:buSzPct val="100000"/>
              <a:buFont typeface="+mj-lt"/>
              <a:buAutoNum type="arabicPeriod" startAt="3"/>
            </a:pPr>
            <a:r>
              <a:rPr lang="en-US" sz="1300" b="1" dirty="0">
                <a:solidFill>
                  <a:srgbClr val="D7D4CC"/>
                </a:solidFill>
                <a:latin typeface="Raleway Medium" pitchFamily="34" charset="0"/>
                <a:ea typeface="Raleway Medium" pitchFamily="34" charset="-122"/>
                <a:cs typeface="Raleway Medium" pitchFamily="34" charset="-120"/>
              </a:rPr>
              <a:t>DimGeography</a:t>
            </a:r>
            <a:pPr algn="l" indent="0" marL="0">
              <a:lnSpc>
                <a:spcPts val="2100"/>
              </a:lnSpc>
              <a:buNone/>
            </a:pPr>
            <a:r>
              <a:rPr lang="en-US" sz="1300" dirty="0">
                <a:solidFill>
                  <a:srgbClr val="D7D4CC"/>
                </a:solidFill>
                <a:latin typeface="Raleway Medium" pitchFamily="34" charset="0"/>
                <a:ea typeface="Raleway Medium" pitchFamily="34" charset="-122"/>
                <a:cs typeface="Raleway Medium" pitchFamily="34" charset="-120"/>
              </a:rPr>
              <a:t> – Location details (city, state, country, region).</a:t>
            </a:r>
            <a:endParaRPr lang="en-US" sz="1300" dirty="0"/>
          </a:p>
        </p:txBody>
      </p:sp>
      <p:sp>
        <p:nvSpPr>
          <p:cNvPr id="9" name="Text 7"/>
          <p:cNvSpPr/>
          <p:nvPr/>
        </p:nvSpPr>
        <p:spPr>
          <a:xfrm>
            <a:off x="681514" y="4167545"/>
            <a:ext cx="6425922" cy="272534"/>
          </a:xfrm>
          <a:prstGeom prst="rect">
            <a:avLst/>
          </a:prstGeom>
          <a:noFill/>
          <a:ln/>
        </p:spPr>
        <p:txBody>
          <a:bodyPr wrap="none" lIns="0" tIns="0" rIns="0" bIns="0" rtlCol="0" anchor="t"/>
          <a:lstStyle/>
          <a:p>
            <a:pPr algn="l" marL="342900" indent="-342900">
              <a:lnSpc>
                <a:spcPts val="2100"/>
              </a:lnSpc>
              <a:buSzPct val="100000"/>
              <a:buFont typeface="+mj-lt"/>
              <a:buAutoNum type="arabicPeriod" startAt="4"/>
            </a:pPr>
            <a:r>
              <a:rPr lang="en-US" sz="1300" b="1" dirty="0">
                <a:solidFill>
                  <a:srgbClr val="D7D4CC"/>
                </a:solidFill>
                <a:latin typeface="Raleway Medium" pitchFamily="34" charset="0"/>
                <a:ea typeface="Raleway Medium" pitchFamily="34" charset="-122"/>
                <a:cs typeface="Raleway Medium" pitchFamily="34" charset="-120"/>
              </a:rPr>
              <a:t>DimProduct</a:t>
            </a:r>
            <a:pPr algn="l" indent="0" marL="0">
              <a:lnSpc>
                <a:spcPts val="2100"/>
              </a:lnSpc>
              <a:buNone/>
            </a:pPr>
            <a:r>
              <a:rPr lang="en-US" sz="1300" dirty="0">
                <a:solidFill>
                  <a:srgbClr val="D7D4CC"/>
                </a:solidFill>
                <a:latin typeface="Raleway Medium" pitchFamily="34" charset="0"/>
                <a:ea typeface="Raleway Medium" pitchFamily="34" charset="-122"/>
                <a:cs typeface="Raleway Medium" pitchFamily="34" charset="-120"/>
              </a:rPr>
              <a:t> – Product-level details.</a:t>
            </a:r>
            <a:endParaRPr lang="en-US" sz="1300" dirty="0"/>
          </a:p>
        </p:txBody>
      </p:sp>
      <p:sp>
        <p:nvSpPr>
          <p:cNvPr id="10" name="Text 8"/>
          <p:cNvSpPr/>
          <p:nvPr/>
        </p:nvSpPr>
        <p:spPr>
          <a:xfrm>
            <a:off x="681514" y="4499610"/>
            <a:ext cx="6425922" cy="272534"/>
          </a:xfrm>
          <a:prstGeom prst="rect">
            <a:avLst/>
          </a:prstGeom>
          <a:noFill/>
          <a:ln/>
        </p:spPr>
        <p:txBody>
          <a:bodyPr wrap="none" lIns="0" tIns="0" rIns="0" bIns="0" rtlCol="0" anchor="t"/>
          <a:lstStyle/>
          <a:p>
            <a:pPr algn="l" marL="342900" indent="-342900">
              <a:lnSpc>
                <a:spcPts val="2100"/>
              </a:lnSpc>
              <a:buSzPct val="100000"/>
              <a:buFont typeface="+mj-lt"/>
              <a:buAutoNum type="arabicPeriod" startAt="5"/>
            </a:pPr>
            <a:r>
              <a:rPr lang="en-US" sz="1300" b="1" dirty="0">
                <a:solidFill>
                  <a:srgbClr val="D7D4CC"/>
                </a:solidFill>
                <a:latin typeface="Raleway Medium" pitchFamily="34" charset="0"/>
                <a:ea typeface="Raleway Medium" pitchFamily="34" charset="-122"/>
                <a:cs typeface="Raleway Medium" pitchFamily="34" charset="-120"/>
              </a:rPr>
              <a:t>DimProductCategory</a:t>
            </a:r>
            <a:pPr algn="l" indent="0" marL="0">
              <a:lnSpc>
                <a:spcPts val="2100"/>
              </a:lnSpc>
              <a:buNone/>
            </a:pPr>
            <a:r>
              <a:rPr lang="en-US" sz="1300" dirty="0">
                <a:solidFill>
                  <a:srgbClr val="D7D4CC"/>
                </a:solidFill>
                <a:latin typeface="Raleway Medium" pitchFamily="34" charset="0"/>
                <a:ea typeface="Raleway Medium" pitchFamily="34" charset="-122"/>
                <a:cs typeface="Raleway Medium" pitchFamily="34" charset="-120"/>
              </a:rPr>
              <a:t> – Product category (e.g., Bikes, Clothing, Accessories).</a:t>
            </a:r>
            <a:endParaRPr lang="en-US" sz="1300" dirty="0"/>
          </a:p>
        </p:txBody>
      </p:sp>
      <p:sp>
        <p:nvSpPr>
          <p:cNvPr id="11" name="Text 9"/>
          <p:cNvSpPr/>
          <p:nvPr/>
        </p:nvSpPr>
        <p:spPr>
          <a:xfrm>
            <a:off x="681514" y="4831675"/>
            <a:ext cx="6425922" cy="272534"/>
          </a:xfrm>
          <a:prstGeom prst="rect">
            <a:avLst/>
          </a:prstGeom>
          <a:noFill/>
          <a:ln/>
        </p:spPr>
        <p:txBody>
          <a:bodyPr wrap="none" lIns="0" tIns="0" rIns="0" bIns="0" rtlCol="0" anchor="t"/>
          <a:lstStyle/>
          <a:p>
            <a:pPr algn="l" marL="342900" indent="-342900">
              <a:lnSpc>
                <a:spcPts val="2100"/>
              </a:lnSpc>
              <a:buSzPct val="100000"/>
              <a:buFont typeface="+mj-lt"/>
              <a:buAutoNum type="arabicPeriod" startAt="6"/>
            </a:pPr>
            <a:r>
              <a:rPr lang="en-US" sz="1300" b="1" dirty="0">
                <a:solidFill>
                  <a:srgbClr val="D7D4CC"/>
                </a:solidFill>
                <a:latin typeface="Raleway Medium" pitchFamily="34" charset="0"/>
                <a:ea typeface="Raleway Medium" pitchFamily="34" charset="-122"/>
                <a:cs typeface="Raleway Medium" pitchFamily="34" charset="-120"/>
              </a:rPr>
              <a:t>DimProductSubcategory</a:t>
            </a:r>
            <a:pPr algn="l" indent="0" marL="0">
              <a:lnSpc>
                <a:spcPts val="2100"/>
              </a:lnSpc>
              <a:buNone/>
            </a:pPr>
            <a:r>
              <a:rPr lang="en-US" sz="1300" dirty="0">
                <a:solidFill>
                  <a:srgbClr val="D7D4CC"/>
                </a:solidFill>
                <a:latin typeface="Raleway Medium" pitchFamily="34" charset="0"/>
                <a:ea typeface="Raleway Medium" pitchFamily="34" charset="-122"/>
                <a:cs typeface="Raleway Medium" pitchFamily="34" charset="-120"/>
              </a:rPr>
              <a:t> – Product subcategory linked to categories.</a:t>
            </a:r>
            <a:endParaRPr lang="en-US" sz="1300" dirty="0"/>
          </a:p>
        </p:txBody>
      </p:sp>
      <p:sp>
        <p:nvSpPr>
          <p:cNvPr id="12" name="Text 10"/>
          <p:cNvSpPr/>
          <p:nvPr/>
        </p:nvSpPr>
        <p:spPr>
          <a:xfrm>
            <a:off x="681514" y="5163741"/>
            <a:ext cx="6425922" cy="272534"/>
          </a:xfrm>
          <a:prstGeom prst="rect">
            <a:avLst/>
          </a:prstGeom>
          <a:noFill/>
          <a:ln/>
        </p:spPr>
        <p:txBody>
          <a:bodyPr wrap="none" lIns="0" tIns="0" rIns="0" bIns="0" rtlCol="0" anchor="t"/>
          <a:lstStyle/>
          <a:p>
            <a:pPr algn="l" marL="342900" indent="-342900">
              <a:lnSpc>
                <a:spcPts val="2100"/>
              </a:lnSpc>
              <a:buSzPct val="100000"/>
              <a:buFont typeface="+mj-lt"/>
              <a:buAutoNum type="arabicPeriod" startAt="7"/>
            </a:pPr>
            <a:r>
              <a:rPr lang="en-US" sz="1300" b="1" dirty="0">
                <a:solidFill>
                  <a:srgbClr val="D7D4CC"/>
                </a:solidFill>
                <a:latin typeface="Raleway Medium" pitchFamily="34" charset="0"/>
                <a:ea typeface="Raleway Medium" pitchFamily="34" charset="-122"/>
                <a:cs typeface="Raleway Medium" pitchFamily="34" charset="-120"/>
              </a:rPr>
              <a:t>DimReseller</a:t>
            </a:r>
            <a:pPr algn="l" indent="0" marL="0">
              <a:lnSpc>
                <a:spcPts val="2100"/>
              </a:lnSpc>
              <a:buNone/>
            </a:pPr>
            <a:r>
              <a:rPr lang="en-US" sz="1300" dirty="0">
                <a:solidFill>
                  <a:srgbClr val="D7D4CC"/>
                </a:solidFill>
                <a:latin typeface="Raleway Medium" pitchFamily="34" charset="0"/>
                <a:ea typeface="Raleway Medium" pitchFamily="34" charset="-122"/>
                <a:cs typeface="Raleway Medium" pitchFamily="34" charset="-120"/>
              </a:rPr>
              <a:t> – Information about resellers/distributors.</a:t>
            </a:r>
            <a:endParaRPr lang="en-US" sz="1300" dirty="0"/>
          </a:p>
        </p:txBody>
      </p:sp>
      <p:sp>
        <p:nvSpPr>
          <p:cNvPr id="13" name="Text 11"/>
          <p:cNvSpPr/>
          <p:nvPr/>
        </p:nvSpPr>
        <p:spPr>
          <a:xfrm>
            <a:off x="681514" y="5606653"/>
            <a:ext cx="2986802" cy="236577"/>
          </a:xfrm>
          <a:prstGeom prst="rect">
            <a:avLst/>
          </a:prstGeom>
          <a:noFill/>
          <a:ln/>
        </p:spPr>
        <p:txBody>
          <a:bodyPr wrap="none" lIns="0" tIns="0" rIns="0" bIns="0" rtlCol="0" anchor="t"/>
          <a:lstStyle/>
          <a:p>
            <a:pPr algn="l" indent="0" marL="0">
              <a:lnSpc>
                <a:spcPts val="1850"/>
              </a:lnSpc>
              <a:buNone/>
            </a:pPr>
            <a:r>
              <a:rPr lang="en-US" sz="1450" b="1" dirty="0">
                <a:solidFill>
                  <a:srgbClr val="FFE14D"/>
                </a:solidFill>
                <a:latin typeface="Comfortaa Bold" pitchFamily="34" charset="0"/>
                <a:ea typeface="Comfortaa Bold" pitchFamily="34" charset="-122"/>
                <a:cs typeface="Comfortaa Bold" pitchFamily="34" charset="-120"/>
              </a:rPr>
              <a:t>Fact Tables (Transaction Data)</a:t>
            </a:r>
            <a:endParaRPr lang="en-US" sz="1450" dirty="0"/>
          </a:p>
        </p:txBody>
      </p:sp>
      <p:sp>
        <p:nvSpPr>
          <p:cNvPr id="14" name="Text 12"/>
          <p:cNvSpPr/>
          <p:nvPr/>
        </p:nvSpPr>
        <p:spPr>
          <a:xfrm>
            <a:off x="681514" y="6013609"/>
            <a:ext cx="6425922" cy="545068"/>
          </a:xfrm>
          <a:prstGeom prst="rect">
            <a:avLst/>
          </a:prstGeom>
          <a:noFill/>
          <a:ln/>
        </p:spPr>
        <p:txBody>
          <a:bodyPr wrap="square" lIns="0" tIns="0" rIns="0" bIns="0" rtlCol="0" anchor="t"/>
          <a:lstStyle/>
          <a:p>
            <a:pPr algn="l" marL="342900" indent="-342900">
              <a:lnSpc>
                <a:spcPts val="2100"/>
              </a:lnSpc>
              <a:buSzPct val="100000"/>
              <a:buFont typeface="+mj-lt"/>
              <a:buAutoNum type="arabicPeriod" startAt="1"/>
            </a:pPr>
            <a:r>
              <a:rPr lang="en-US" sz="1300" b="1" dirty="0">
                <a:solidFill>
                  <a:srgbClr val="D7D4CC"/>
                </a:solidFill>
                <a:latin typeface="Raleway Medium" pitchFamily="34" charset="0"/>
                <a:ea typeface="Raleway Medium" pitchFamily="34" charset="-122"/>
                <a:cs typeface="Raleway Medium" pitchFamily="34" charset="-120"/>
              </a:rPr>
              <a:t>FactInternetSales</a:t>
            </a:r>
            <a:pPr algn="l" indent="0" marL="0">
              <a:lnSpc>
                <a:spcPts val="2100"/>
              </a:lnSpc>
              <a:buNone/>
            </a:pPr>
            <a:r>
              <a:rPr lang="en-US" sz="1300" dirty="0">
                <a:solidFill>
                  <a:srgbClr val="D7D4CC"/>
                </a:solidFill>
                <a:latin typeface="Raleway Medium" pitchFamily="34" charset="0"/>
                <a:ea typeface="Raleway Medium" pitchFamily="34" charset="-122"/>
                <a:cs typeface="Raleway Medium" pitchFamily="34" charset="-120"/>
              </a:rPr>
              <a:t> – Internet-based sales transactions (contains keys linking to dimensions, sales amount, cost, profit).</a:t>
            </a:r>
            <a:endParaRPr lang="en-US" sz="1300" dirty="0"/>
          </a:p>
        </p:txBody>
      </p:sp>
      <p:sp>
        <p:nvSpPr>
          <p:cNvPr id="15" name="Text 13"/>
          <p:cNvSpPr/>
          <p:nvPr/>
        </p:nvSpPr>
        <p:spPr>
          <a:xfrm>
            <a:off x="681514" y="6618208"/>
            <a:ext cx="6425922" cy="272534"/>
          </a:xfrm>
          <a:prstGeom prst="rect">
            <a:avLst/>
          </a:prstGeom>
          <a:noFill/>
          <a:ln/>
        </p:spPr>
        <p:txBody>
          <a:bodyPr wrap="none" lIns="0" tIns="0" rIns="0" bIns="0" rtlCol="0" anchor="t"/>
          <a:lstStyle/>
          <a:p>
            <a:pPr algn="l" marL="342900" indent="-342900">
              <a:lnSpc>
                <a:spcPts val="2100"/>
              </a:lnSpc>
              <a:buSzPct val="100000"/>
              <a:buFont typeface="+mj-lt"/>
              <a:buAutoNum type="arabicPeriod" startAt="2"/>
            </a:pPr>
            <a:r>
              <a:rPr lang="en-US" sz="1300" b="1" dirty="0">
                <a:solidFill>
                  <a:srgbClr val="D7D4CC"/>
                </a:solidFill>
                <a:latin typeface="Raleway Medium" pitchFamily="34" charset="0"/>
                <a:ea typeface="Raleway Medium" pitchFamily="34" charset="-122"/>
                <a:cs typeface="Raleway Medium" pitchFamily="34" charset="-120"/>
              </a:rPr>
              <a:t>FactResellerSales</a:t>
            </a:r>
            <a:pPr algn="l" indent="0" marL="0">
              <a:lnSpc>
                <a:spcPts val="2100"/>
              </a:lnSpc>
              <a:buNone/>
            </a:pPr>
            <a:r>
              <a:rPr lang="en-US" sz="1300" dirty="0">
                <a:solidFill>
                  <a:srgbClr val="D7D4CC"/>
                </a:solidFill>
                <a:latin typeface="Raleway Medium" pitchFamily="34" charset="0"/>
                <a:ea typeface="Raleway Medium" pitchFamily="34" charset="-122"/>
                <a:cs typeface="Raleway Medium" pitchFamily="34" charset="-120"/>
              </a:rPr>
              <a:t> – Reseller sales transactions with similar metrics</a:t>
            </a:r>
            <a:endParaRPr lang="en-US" sz="1300" dirty="0"/>
          </a:p>
        </p:txBody>
      </p:sp>
      <p:pic>
        <p:nvPicPr>
          <p:cNvPr id="16" name="Image 0" descr="preencoded.png">    </p:cNvPr>
          <p:cNvPicPr>
            <a:picLocks noChangeAspect="1"/>
          </p:cNvPicPr>
          <p:nvPr/>
        </p:nvPicPr>
        <p:blipFill>
          <a:blip r:embed="rId1"/>
          <a:stretch>
            <a:fillRect/>
          </a:stretch>
        </p:blipFill>
        <p:spPr>
          <a:xfrm>
            <a:off x="7530584" y="1390650"/>
            <a:ext cx="4721423" cy="5751314"/>
          </a:xfrm>
          <a:prstGeom prst="rect">
            <a:avLst/>
          </a:prstGeom>
        </p:spPr>
      </p:pic>
      <p:sp>
        <p:nvSpPr>
          <p:cNvPr id="17" name="Text 14"/>
          <p:cNvSpPr/>
          <p:nvPr/>
        </p:nvSpPr>
        <p:spPr>
          <a:xfrm>
            <a:off x="7530584" y="7333536"/>
            <a:ext cx="6425922" cy="272534"/>
          </a:xfrm>
          <a:prstGeom prst="rect">
            <a:avLst/>
          </a:prstGeom>
          <a:noFill/>
          <a:ln/>
        </p:spPr>
        <p:txBody>
          <a:bodyPr wrap="none" lIns="0" tIns="0" rIns="0" bIns="0" rtlCol="0" anchor="t"/>
          <a:lstStyle/>
          <a:p>
            <a:pPr algn="l" indent="0" marL="0">
              <a:lnSpc>
                <a:spcPts val="2100"/>
              </a:lnSpc>
              <a:buNone/>
            </a:pP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1406" y="990243"/>
            <a:ext cx="6452116" cy="535781"/>
          </a:xfrm>
          <a:prstGeom prst="rect">
            <a:avLst/>
          </a:prstGeom>
          <a:noFill/>
          <a:ln/>
        </p:spPr>
        <p:txBody>
          <a:bodyPr wrap="none" lIns="0" tIns="0" rIns="0" bIns="0" rtlCol="0" anchor="t"/>
          <a:lstStyle/>
          <a:p>
            <a:pPr algn="l" indent="0" marL="0">
              <a:lnSpc>
                <a:spcPts val="4200"/>
              </a:lnSpc>
              <a:buNone/>
            </a:pPr>
            <a:r>
              <a:rPr lang="en-US" sz="3350" b="1" dirty="0">
                <a:solidFill>
                  <a:srgbClr val="FFE14D"/>
                </a:solidFill>
                <a:latin typeface="Comfortaa Bold" pitchFamily="34" charset="0"/>
                <a:ea typeface="Comfortaa Bold" pitchFamily="34" charset="-122"/>
                <a:cs typeface="Comfortaa Bold" pitchFamily="34" charset="-120"/>
              </a:rPr>
              <a:t>Data Cleaning &amp; Preparation</a:t>
            </a:r>
            <a:endParaRPr lang="en-US" sz="3350" dirty="0"/>
          </a:p>
        </p:txBody>
      </p:sp>
      <p:sp>
        <p:nvSpPr>
          <p:cNvPr id="4" name="Text 1"/>
          <p:cNvSpPr/>
          <p:nvPr/>
        </p:nvSpPr>
        <p:spPr>
          <a:xfrm>
            <a:off x="771406" y="1815227"/>
            <a:ext cx="7601188" cy="308610"/>
          </a:xfrm>
          <a:prstGeom prst="rect">
            <a:avLst/>
          </a:prstGeom>
          <a:noFill/>
          <a:ln/>
        </p:spPr>
        <p:txBody>
          <a:bodyPr wrap="none" lIns="0" tIns="0" rIns="0" bIns="0" rtlCol="0" anchor="t"/>
          <a:lstStyle/>
          <a:p>
            <a:pPr algn="l" indent="0" marL="0">
              <a:lnSpc>
                <a:spcPts val="2400"/>
              </a:lnSpc>
              <a:buNone/>
            </a:pPr>
            <a:r>
              <a:rPr lang="en-US" sz="1500" b="1" dirty="0">
                <a:solidFill>
                  <a:srgbClr val="D7D4CC"/>
                </a:solidFill>
                <a:latin typeface="Raleway Medium" pitchFamily="34" charset="0"/>
                <a:ea typeface="Raleway Medium" pitchFamily="34" charset="-122"/>
                <a:cs typeface="Raleway Medium" pitchFamily="34" charset="-120"/>
              </a:rPr>
              <a:t>Check Data Types</a:t>
            </a:r>
            <a:endParaRPr lang="en-US" sz="1500" dirty="0"/>
          </a:p>
        </p:txBody>
      </p:sp>
      <p:sp>
        <p:nvSpPr>
          <p:cNvPr id="5" name="Text 2"/>
          <p:cNvSpPr/>
          <p:nvPr/>
        </p:nvSpPr>
        <p:spPr>
          <a:xfrm>
            <a:off x="771406" y="2340769"/>
            <a:ext cx="7601188" cy="308610"/>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7D4CC"/>
                </a:solidFill>
                <a:latin typeface="Raleway Medium" pitchFamily="34" charset="0"/>
                <a:ea typeface="Raleway Medium" pitchFamily="34" charset="-122"/>
                <a:cs typeface="Raleway Medium" pitchFamily="34" charset="-120"/>
              </a:rPr>
              <a:t>Ensure </a:t>
            </a:r>
            <a:pPr algn="l" indent="0" marL="0">
              <a:lnSpc>
                <a:spcPts val="2400"/>
              </a:lnSpc>
              <a:buNone/>
            </a:pPr>
            <a:r>
              <a:rPr lang="en-US" sz="1500" i="1" dirty="0">
                <a:solidFill>
                  <a:srgbClr val="D7D4CC"/>
                </a:solidFill>
                <a:latin typeface="Raleway Medium" pitchFamily="34" charset="0"/>
                <a:ea typeface="Raleway Medium" pitchFamily="34" charset="-122"/>
                <a:cs typeface="Raleway Medium" pitchFamily="34" charset="-120"/>
              </a:rPr>
              <a:t>dates</a:t>
            </a:r>
            <a:pPr algn="l" indent="0" marL="0">
              <a:lnSpc>
                <a:spcPts val="2400"/>
              </a:lnSpc>
              <a:buNone/>
            </a:pPr>
            <a:r>
              <a:rPr lang="en-US" sz="1500" dirty="0">
                <a:solidFill>
                  <a:srgbClr val="D7D4CC"/>
                </a:solidFill>
                <a:latin typeface="Raleway Medium" pitchFamily="34" charset="0"/>
                <a:ea typeface="Raleway Medium" pitchFamily="34" charset="-122"/>
                <a:cs typeface="Raleway Medium" pitchFamily="34" charset="-120"/>
              </a:rPr>
              <a:t> are in </a:t>
            </a:r>
            <a:pPr algn="l" indent="0" marL="0">
              <a:lnSpc>
                <a:spcPts val="2400"/>
              </a:lnSpc>
              <a:buNone/>
            </a:pPr>
            <a:r>
              <a:rPr lang="en-US" sz="1500" b="1" dirty="0">
                <a:solidFill>
                  <a:srgbClr val="D7D4CC"/>
                </a:solidFill>
                <a:latin typeface="Raleway Medium" pitchFamily="34" charset="0"/>
                <a:ea typeface="Raleway Medium" pitchFamily="34" charset="-122"/>
                <a:cs typeface="Raleway Medium" pitchFamily="34" charset="-120"/>
              </a:rPr>
              <a:t>date format</a:t>
            </a:r>
            <a:pPr algn="l" indent="0" marL="0">
              <a:lnSpc>
                <a:spcPts val="2400"/>
              </a:lnSpc>
              <a:buNone/>
            </a:pPr>
            <a:r>
              <a:rPr lang="en-US" sz="1500" dirty="0">
                <a:solidFill>
                  <a:srgbClr val="D7D4CC"/>
                </a:solidFill>
                <a:latin typeface="Raleway Medium" pitchFamily="34" charset="0"/>
                <a:ea typeface="Raleway Medium" pitchFamily="34" charset="-122"/>
                <a:cs typeface="Raleway Medium" pitchFamily="34" charset="-120"/>
              </a:rPr>
              <a:t> (not text).</a:t>
            </a:r>
            <a:endParaRPr lang="en-US" sz="1500" dirty="0"/>
          </a:p>
        </p:txBody>
      </p:sp>
      <p:sp>
        <p:nvSpPr>
          <p:cNvPr id="6" name="Text 3"/>
          <p:cNvSpPr/>
          <p:nvPr/>
        </p:nvSpPr>
        <p:spPr>
          <a:xfrm>
            <a:off x="771406" y="2716768"/>
            <a:ext cx="7601188" cy="617220"/>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D7D4CC"/>
                </a:solidFill>
                <a:latin typeface="Raleway Medium" pitchFamily="34" charset="0"/>
                <a:ea typeface="Raleway Medium" pitchFamily="34" charset="-122"/>
                <a:cs typeface="Raleway Medium" pitchFamily="34" charset="-120"/>
              </a:rPr>
              <a:t>Convert numeric fields like </a:t>
            </a:r>
            <a:pPr algn="l" indent="0" marL="0">
              <a:lnSpc>
                <a:spcPts val="2400"/>
              </a:lnSpc>
              <a:buNone/>
            </a:pPr>
            <a:r>
              <a:rPr lang="en-US" sz="1500" i="1" dirty="0">
                <a:solidFill>
                  <a:srgbClr val="D7D4CC"/>
                </a:solidFill>
                <a:latin typeface="Raleway Medium" pitchFamily="34" charset="0"/>
                <a:ea typeface="Raleway Medium" pitchFamily="34" charset="-122"/>
                <a:cs typeface="Raleway Medium" pitchFamily="34" charset="-120"/>
              </a:rPr>
              <a:t>Sales Amount, Cost, Profit</a:t>
            </a:r>
            <a:pPr algn="l" indent="0" marL="0">
              <a:lnSpc>
                <a:spcPts val="2400"/>
              </a:lnSpc>
              <a:buNone/>
            </a:pPr>
            <a:r>
              <a:rPr lang="en-US" sz="1500" dirty="0">
                <a:solidFill>
                  <a:srgbClr val="D7D4CC"/>
                </a:solidFill>
                <a:latin typeface="Raleway Medium" pitchFamily="34" charset="0"/>
                <a:ea typeface="Raleway Medium" pitchFamily="34" charset="-122"/>
                <a:cs typeface="Raleway Medium" pitchFamily="34" charset="-120"/>
              </a:rPr>
              <a:t> to </a:t>
            </a:r>
            <a:pPr algn="l" indent="0" marL="0">
              <a:lnSpc>
                <a:spcPts val="2400"/>
              </a:lnSpc>
              <a:buNone/>
            </a:pPr>
            <a:r>
              <a:rPr lang="en-US" sz="1500" b="1" dirty="0">
                <a:solidFill>
                  <a:srgbClr val="D7D4CC"/>
                </a:solidFill>
                <a:latin typeface="Raleway Medium" pitchFamily="34" charset="0"/>
                <a:ea typeface="Raleway Medium" pitchFamily="34" charset="-122"/>
                <a:cs typeface="Raleway Medium" pitchFamily="34" charset="-120"/>
              </a:rPr>
              <a:t>decimal/currency format</a:t>
            </a:r>
            <a:endParaRPr lang="en-US" sz="1500" dirty="0"/>
          </a:p>
        </p:txBody>
      </p:sp>
      <p:sp>
        <p:nvSpPr>
          <p:cNvPr id="7" name="Text 4"/>
          <p:cNvSpPr/>
          <p:nvPr/>
        </p:nvSpPr>
        <p:spPr>
          <a:xfrm>
            <a:off x="771406" y="3550920"/>
            <a:ext cx="7601188" cy="308610"/>
          </a:xfrm>
          <a:prstGeom prst="rect">
            <a:avLst/>
          </a:prstGeom>
          <a:noFill/>
          <a:ln/>
        </p:spPr>
        <p:txBody>
          <a:bodyPr wrap="none" lIns="0" tIns="0" rIns="0" bIns="0" rtlCol="0" anchor="t"/>
          <a:lstStyle/>
          <a:p>
            <a:pPr algn="l" indent="0" marL="0">
              <a:lnSpc>
                <a:spcPts val="2400"/>
              </a:lnSpc>
              <a:buNone/>
            </a:pPr>
            <a:r>
              <a:rPr lang="en-US" sz="1500" b="1" dirty="0">
                <a:solidFill>
                  <a:srgbClr val="D7D4CC"/>
                </a:solidFill>
                <a:latin typeface="Raleway Medium" pitchFamily="34" charset="0"/>
                <a:ea typeface="Raleway Medium" pitchFamily="34" charset="-122"/>
                <a:cs typeface="Raleway Medium" pitchFamily="34" charset="-120"/>
              </a:rPr>
              <a:t>Handle Missing/Null Values</a:t>
            </a:r>
            <a:endParaRPr lang="en-US" sz="1500" dirty="0"/>
          </a:p>
        </p:txBody>
      </p:sp>
      <p:sp>
        <p:nvSpPr>
          <p:cNvPr id="8" name="Text 5"/>
          <p:cNvSpPr/>
          <p:nvPr/>
        </p:nvSpPr>
        <p:spPr>
          <a:xfrm>
            <a:off x="771406" y="4076462"/>
            <a:ext cx="7601188" cy="308610"/>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7D4CC"/>
                </a:solidFill>
                <a:latin typeface="Raleway Medium" pitchFamily="34" charset="0"/>
                <a:ea typeface="Raleway Medium" pitchFamily="34" charset="-122"/>
                <a:cs typeface="Raleway Medium" pitchFamily="34" charset="-120"/>
              </a:rPr>
              <a:t>Replace nulls in </a:t>
            </a:r>
            <a:pPr algn="l" indent="0" marL="0">
              <a:lnSpc>
                <a:spcPts val="2400"/>
              </a:lnSpc>
              <a:buNone/>
            </a:pPr>
            <a:r>
              <a:rPr lang="en-US" sz="1500" i="1" dirty="0">
                <a:solidFill>
                  <a:srgbClr val="D7D4CC"/>
                </a:solidFill>
                <a:latin typeface="Raleway Medium" pitchFamily="34" charset="0"/>
                <a:ea typeface="Raleway Medium" pitchFamily="34" charset="-122"/>
                <a:cs typeface="Raleway Medium" pitchFamily="34" charset="-120"/>
              </a:rPr>
              <a:t>geography fields</a:t>
            </a:r>
            <a:pPr algn="l" indent="0" marL="0">
              <a:lnSpc>
                <a:spcPts val="2400"/>
              </a:lnSpc>
              <a:buNone/>
            </a:pPr>
            <a:r>
              <a:rPr lang="en-US" sz="1500" dirty="0">
                <a:solidFill>
                  <a:srgbClr val="D7D4CC"/>
                </a:solidFill>
                <a:latin typeface="Raleway Medium" pitchFamily="34" charset="0"/>
                <a:ea typeface="Raleway Medium" pitchFamily="34" charset="-122"/>
                <a:cs typeface="Raleway Medium" pitchFamily="34" charset="-120"/>
              </a:rPr>
              <a:t> (State, Country) with “Unknown”.</a:t>
            </a:r>
            <a:endParaRPr lang="en-US" sz="1500" dirty="0"/>
          </a:p>
        </p:txBody>
      </p:sp>
      <p:sp>
        <p:nvSpPr>
          <p:cNvPr id="9" name="Text 6"/>
          <p:cNvSpPr/>
          <p:nvPr/>
        </p:nvSpPr>
        <p:spPr>
          <a:xfrm>
            <a:off x="771406" y="4452461"/>
            <a:ext cx="7601188" cy="308610"/>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7D4CC"/>
                </a:solidFill>
                <a:latin typeface="Raleway Medium" pitchFamily="34" charset="0"/>
                <a:ea typeface="Raleway Medium" pitchFamily="34" charset="-122"/>
                <a:cs typeface="Raleway Medium" pitchFamily="34" charset="-120"/>
              </a:rPr>
              <a:t>For </a:t>
            </a:r>
            <a:pPr algn="l" indent="0" marL="0">
              <a:lnSpc>
                <a:spcPts val="2400"/>
              </a:lnSpc>
              <a:buNone/>
            </a:pPr>
            <a:r>
              <a:rPr lang="en-US" sz="1500" i="1" dirty="0">
                <a:solidFill>
                  <a:srgbClr val="D7D4CC"/>
                </a:solidFill>
                <a:latin typeface="Raleway Medium" pitchFamily="34" charset="0"/>
                <a:ea typeface="Raleway Medium" pitchFamily="34" charset="-122"/>
                <a:cs typeface="Raleway Medium" pitchFamily="34" charset="-120"/>
              </a:rPr>
              <a:t>numeric fields</a:t>
            </a:r>
            <a:pPr algn="l" indent="0" marL="0">
              <a:lnSpc>
                <a:spcPts val="2400"/>
              </a:lnSpc>
              <a:buNone/>
            </a:pPr>
            <a:r>
              <a:rPr lang="en-US" sz="1500" dirty="0">
                <a:solidFill>
                  <a:srgbClr val="D7D4CC"/>
                </a:solidFill>
                <a:latin typeface="Raleway Medium" pitchFamily="34" charset="0"/>
                <a:ea typeface="Raleway Medium" pitchFamily="34" charset="-122"/>
                <a:cs typeface="Raleway Medium" pitchFamily="34" charset="-120"/>
              </a:rPr>
              <a:t> (SalesAmount, UnitPrice, OrderQuantity), replace nulls with </a:t>
            </a:r>
            <a:pPr algn="l" indent="0" marL="0">
              <a:lnSpc>
                <a:spcPts val="2400"/>
              </a:lnSpc>
              <a:buNone/>
            </a:pPr>
            <a:r>
              <a:rPr lang="en-US" sz="1500" b="1" dirty="0">
                <a:solidFill>
                  <a:srgbClr val="D7D4CC"/>
                </a:solidFill>
                <a:latin typeface="Raleway Medium" pitchFamily="34" charset="0"/>
                <a:ea typeface="Raleway Medium" pitchFamily="34" charset="-122"/>
                <a:cs typeface="Raleway Medium" pitchFamily="34" charset="-120"/>
              </a:rPr>
              <a:t>0</a:t>
            </a:r>
            <a:endParaRPr lang="en-US" sz="1500" dirty="0"/>
          </a:p>
        </p:txBody>
      </p:sp>
      <p:sp>
        <p:nvSpPr>
          <p:cNvPr id="10" name="Text 7"/>
          <p:cNvSpPr/>
          <p:nvPr/>
        </p:nvSpPr>
        <p:spPr>
          <a:xfrm>
            <a:off x="771406" y="4978003"/>
            <a:ext cx="7601188" cy="308610"/>
          </a:xfrm>
          <a:prstGeom prst="rect">
            <a:avLst/>
          </a:prstGeom>
          <a:noFill/>
          <a:ln/>
        </p:spPr>
        <p:txBody>
          <a:bodyPr wrap="none" lIns="0" tIns="0" rIns="0" bIns="0" rtlCol="0" anchor="t"/>
          <a:lstStyle/>
          <a:p>
            <a:pPr algn="l" indent="0" marL="0">
              <a:lnSpc>
                <a:spcPts val="2400"/>
              </a:lnSpc>
              <a:buNone/>
            </a:pPr>
            <a:r>
              <a:rPr lang="en-US" sz="1500" b="1" dirty="0">
                <a:solidFill>
                  <a:srgbClr val="D7D4CC"/>
                </a:solidFill>
                <a:latin typeface="Raleway Medium" pitchFamily="34" charset="0"/>
                <a:ea typeface="Raleway Medium" pitchFamily="34" charset="-122"/>
                <a:cs typeface="Raleway Medium" pitchFamily="34" charset="-120"/>
              </a:rPr>
              <a:t>Remove Duplicates</a:t>
            </a:r>
            <a:endParaRPr lang="en-US" sz="1500" dirty="0"/>
          </a:p>
        </p:txBody>
      </p:sp>
      <p:sp>
        <p:nvSpPr>
          <p:cNvPr id="11" name="Text 8"/>
          <p:cNvSpPr/>
          <p:nvPr/>
        </p:nvSpPr>
        <p:spPr>
          <a:xfrm>
            <a:off x="771406" y="5503545"/>
            <a:ext cx="7601188" cy="308610"/>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7D4CC"/>
                </a:solidFill>
                <a:latin typeface="Raleway Medium" pitchFamily="34" charset="0"/>
                <a:ea typeface="Raleway Medium" pitchFamily="34" charset="-122"/>
                <a:cs typeface="Raleway Medium" pitchFamily="34" charset="-120"/>
              </a:rPr>
              <a:t>Check for duplicate rows in fact tables (</a:t>
            </a:r>
            <a:pPr algn="l" indent="0" marL="0">
              <a:lnSpc>
                <a:spcPts val="2400"/>
              </a:lnSpc>
              <a:buNone/>
            </a:pPr>
            <a:r>
              <a:rPr lang="en-US" sz="1500" i="1" dirty="0">
                <a:solidFill>
                  <a:srgbClr val="D7D4CC"/>
                </a:solidFill>
                <a:latin typeface="Raleway Medium" pitchFamily="34" charset="0"/>
                <a:ea typeface="Raleway Medium" pitchFamily="34" charset="-122"/>
                <a:cs typeface="Raleway Medium" pitchFamily="34" charset="-120"/>
              </a:rPr>
              <a:t>FactInternetSales, FactResellerSales</a:t>
            </a:r>
            <a:pPr algn="l" indent="0" marL="0">
              <a:lnSpc>
                <a:spcPts val="2400"/>
              </a:lnSpc>
              <a:buNone/>
            </a:pPr>
            <a:r>
              <a:rPr lang="en-US" sz="1500" dirty="0">
                <a:solidFill>
                  <a:srgbClr val="D7D4CC"/>
                </a:solidFill>
                <a:latin typeface="Raleway Medium" pitchFamily="34" charset="0"/>
                <a:ea typeface="Raleway Medium" pitchFamily="34" charset="-122"/>
                <a:cs typeface="Raleway Medium" pitchFamily="34" charset="-120"/>
              </a:rPr>
              <a:t>).</a:t>
            </a:r>
            <a:endParaRPr lang="en-US" sz="1500" dirty="0"/>
          </a:p>
        </p:txBody>
      </p:sp>
      <p:sp>
        <p:nvSpPr>
          <p:cNvPr id="12" name="Text 9"/>
          <p:cNvSpPr/>
          <p:nvPr/>
        </p:nvSpPr>
        <p:spPr>
          <a:xfrm>
            <a:off x="771406" y="6029087"/>
            <a:ext cx="7601188" cy="308610"/>
          </a:xfrm>
          <a:prstGeom prst="rect">
            <a:avLst/>
          </a:prstGeom>
          <a:noFill/>
          <a:ln/>
        </p:spPr>
        <p:txBody>
          <a:bodyPr wrap="none" lIns="0" tIns="0" rIns="0" bIns="0" rtlCol="0" anchor="t"/>
          <a:lstStyle/>
          <a:p>
            <a:pPr algn="l" indent="0" marL="0">
              <a:lnSpc>
                <a:spcPts val="2400"/>
              </a:lnSpc>
              <a:buNone/>
            </a:pPr>
            <a:r>
              <a:rPr lang="en-US" sz="1500" b="1" dirty="0">
                <a:solidFill>
                  <a:srgbClr val="D7D4CC"/>
                </a:solidFill>
                <a:latin typeface="Raleway Medium" pitchFamily="34" charset="0"/>
                <a:ea typeface="Raleway Medium" pitchFamily="34" charset="-122"/>
                <a:cs typeface="Raleway Medium" pitchFamily="34" charset="-120"/>
              </a:rPr>
              <a:t>Create Date Table (DimDate)</a:t>
            </a:r>
            <a:endParaRPr lang="en-US" sz="1500" dirty="0"/>
          </a:p>
        </p:txBody>
      </p:sp>
      <p:sp>
        <p:nvSpPr>
          <p:cNvPr id="13" name="Text 10"/>
          <p:cNvSpPr/>
          <p:nvPr/>
        </p:nvSpPr>
        <p:spPr>
          <a:xfrm>
            <a:off x="771406" y="6554629"/>
            <a:ext cx="7601188" cy="308610"/>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7D4CC"/>
                </a:solidFill>
                <a:latin typeface="Raleway Medium" pitchFamily="34" charset="0"/>
                <a:ea typeface="Raleway Medium" pitchFamily="34" charset="-122"/>
                <a:cs typeface="Raleway Medium" pitchFamily="34" charset="-120"/>
              </a:rPr>
              <a:t>Build a proper </a:t>
            </a:r>
            <a:pPr algn="l" indent="0" marL="0">
              <a:lnSpc>
                <a:spcPts val="2400"/>
              </a:lnSpc>
              <a:buNone/>
            </a:pPr>
            <a:r>
              <a:rPr lang="en-US" sz="1500" i="1" dirty="0">
                <a:solidFill>
                  <a:srgbClr val="D7D4CC"/>
                </a:solidFill>
                <a:latin typeface="Raleway Medium" pitchFamily="34" charset="0"/>
                <a:ea typeface="Raleway Medium" pitchFamily="34" charset="-122"/>
                <a:cs typeface="Raleway Medium" pitchFamily="34" charset="-120"/>
              </a:rPr>
              <a:t>calendar table</a:t>
            </a:r>
            <a:pPr algn="l" indent="0" marL="0">
              <a:lnSpc>
                <a:spcPts val="2400"/>
              </a:lnSpc>
              <a:buNone/>
            </a:pPr>
            <a:r>
              <a:rPr lang="en-US" sz="1500" dirty="0">
                <a:solidFill>
                  <a:srgbClr val="D7D4CC"/>
                </a:solidFill>
                <a:latin typeface="Raleway Medium" pitchFamily="34" charset="0"/>
                <a:ea typeface="Raleway Medium" pitchFamily="34" charset="-122"/>
                <a:cs typeface="Raleway Medium" pitchFamily="34" charset="-120"/>
              </a:rPr>
              <a:t> with Year, Quarter, Month, Week, Day.</a:t>
            </a:r>
            <a:endParaRPr lang="en-US" sz="1500" dirty="0"/>
          </a:p>
        </p:txBody>
      </p:sp>
      <p:sp>
        <p:nvSpPr>
          <p:cNvPr id="14" name="Text 11"/>
          <p:cNvSpPr/>
          <p:nvPr/>
        </p:nvSpPr>
        <p:spPr>
          <a:xfrm>
            <a:off x="771406" y="6930628"/>
            <a:ext cx="7601188" cy="308610"/>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D7D4CC"/>
                </a:solidFill>
                <a:latin typeface="Raleway Medium" pitchFamily="34" charset="0"/>
                <a:ea typeface="Raleway Medium" pitchFamily="34" charset="-122"/>
                <a:cs typeface="Raleway Medium" pitchFamily="34" charset="-120"/>
              </a:rPr>
              <a:t>Mark it as a </a:t>
            </a:r>
            <a:pPr algn="l" indent="0" marL="0">
              <a:lnSpc>
                <a:spcPts val="2400"/>
              </a:lnSpc>
              <a:buNone/>
            </a:pPr>
            <a:r>
              <a:rPr lang="en-US" sz="1500" b="1" dirty="0">
                <a:solidFill>
                  <a:srgbClr val="D7D4CC"/>
                </a:solidFill>
                <a:latin typeface="Raleway Medium" pitchFamily="34" charset="0"/>
                <a:ea typeface="Raleway Medium" pitchFamily="34" charset="-122"/>
                <a:cs typeface="Raleway Medium" pitchFamily="34" charset="-120"/>
              </a:rPr>
              <a:t>Date Table</a:t>
            </a:r>
            <a:pPr algn="l" indent="0" marL="0">
              <a:lnSpc>
                <a:spcPts val="2400"/>
              </a:lnSpc>
              <a:buNone/>
            </a:pPr>
            <a:r>
              <a:rPr lang="en-US" sz="1500" dirty="0">
                <a:solidFill>
                  <a:srgbClr val="D7D4CC"/>
                </a:solidFill>
                <a:latin typeface="Raleway Medium" pitchFamily="34" charset="0"/>
                <a:ea typeface="Raleway Medium" pitchFamily="34" charset="-122"/>
                <a:cs typeface="Raleway Medium" pitchFamily="34" charset="-120"/>
              </a:rPr>
              <a:t> in Power BI for time intelligence functions (YTD, PY, MTD)</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81063" y="1307902"/>
            <a:ext cx="7888248" cy="611981"/>
          </a:xfrm>
          <a:prstGeom prst="rect">
            <a:avLst/>
          </a:prstGeom>
          <a:noFill/>
          <a:ln/>
        </p:spPr>
        <p:txBody>
          <a:bodyPr wrap="none" lIns="0" tIns="0" rIns="0" bIns="0" rtlCol="0" anchor="t"/>
          <a:lstStyle/>
          <a:p>
            <a:pPr algn="l" indent="0" marL="0">
              <a:lnSpc>
                <a:spcPts val="4800"/>
              </a:lnSpc>
              <a:buNone/>
            </a:pPr>
            <a:r>
              <a:rPr lang="en-US" sz="3850" b="1" dirty="0">
                <a:solidFill>
                  <a:srgbClr val="FFE14D"/>
                </a:solidFill>
                <a:latin typeface="Comfortaa Bold" pitchFamily="34" charset="0"/>
                <a:ea typeface="Comfortaa Bold" pitchFamily="34" charset="-122"/>
                <a:cs typeface="Comfortaa Bold" pitchFamily="34" charset="-120"/>
              </a:rPr>
              <a:t>Data Modeling &amp; Relationships</a:t>
            </a:r>
            <a:endParaRPr lang="en-US" sz="3850" dirty="0"/>
          </a:p>
        </p:txBody>
      </p:sp>
      <p:sp>
        <p:nvSpPr>
          <p:cNvPr id="3" name="Text 1"/>
          <p:cNvSpPr/>
          <p:nvPr/>
        </p:nvSpPr>
        <p:spPr>
          <a:xfrm>
            <a:off x="881063" y="2448520"/>
            <a:ext cx="7505938" cy="352425"/>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Created a </a:t>
            </a:r>
            <a:pPr algn="l" indent="0" marL="0">
              <a:lnSpc>
                <a:spcPts val="2750"/>
              </a:lnSpc>
              <a:buNone/>
            </a:pPr>
            <a:r>
              <a:rPr lang="en-US" sz="1700" b="1" dirty="0">
                <a:solidFill>
                  <a:srgbClr val="D7D4CC"/>
                </a:solidFill>
                <a:latin typeface="Raleway Medium" pitchFamily="34" charset="0"/>
                <a:ea typeface="Raleway Medium" pitchFamily="34" charset="-122"/>
                <a:cs typeface="Raleway Medium" pitchFamily="34" charset="-120"/>
              </a:rPr>
              <a:t>Star Schema model</a:t>
            </a:r>
            <a:pPr algn="l" indent="0" marL="0">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a:t>
            </a:r>
            <a:endParaRPr lang="en-US" sz="1700" dirty="0"/>
          </a:p>
        </p:txBody>
      </p:sp>
      <p:sp>
        <p:nvSpPr>
          <p:cNvPr id="4" name="Text 2"/>
          <p:cNvSpPr/>
          <p:nvPr/>
        </p:nvSpPr>
        <p:spPr>
          <a:xfrm>
            <a:off x="881063" y="2877979"/>
            <a:ext cx="7505938" cy="352425"/>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Fact Tables → Internet Sales, Reseller Sales.</a:t>
            </a:r>
            <a:endParaRPr lang="en-US" sz="1700" dirty="0"/>
          </a:p>
        </p:txBody>
      </p:sp>
      <p:sp>
        <p:nvSpPr>
          <p:cNvPr id="5" name="Text 3"/>
          <p:cNvSpPr/>
          <p:nvPr/>
        </p:nvSpPr>
        <p:spPr>
          <a:xfrm>
            <a:off x="881063" y="3307437"/>
            <a:ext cx="7505938" cy="352425"/>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Dimension Tables → Date, Customer, Product, Geography, Reseller.</a:t>
            </a:r>
            <a:endParaRPr lang="en-US" sz="1700" dirty="0"/>
          </a:p>
        </p:txBody>
      </p:sp>
      <p:sp>
        <p:nvSpPr>
          <p:cNvPr id="6" name="Text 4"/>
          <p:cNvSpPr/>
          <p:nvPr/>
        </p:nvSpPr>
        <p:spPr>
          <a:xfrm>
            <a:off x="881063" y="3736896"/>
            <a:ext cx="7505938" cy="352425"/>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Defined </a:t>
            </a:r>
            <a:pPr algn="l" indent="0" marL="0">
              <a:lnSpc>
                <a:spcPts val="2750"/>
              </a:lnSpc>
              <a:buNone/>
            </a:pPr>
            <a:r>
              <a:rPr lang="en-US" sz="1700" b="1" dirty="0">
                <a:solidFill>
                  <a:srgbClr val="D7D4CC"/>
                </a:solidFill>
                <a:latin typeface="Raleway Medium" pitchFamily="34" charset="0"/>
                <a:ea typeface="Raleway Medium" pitchFamily="34" charset="-122"/>
                <a:cs typeface="Raleway Medium" pitchFamily="34" charset="-120"/>
              </a:rPr>
              <a:t>active &amp; inactive relationships</a:t>
            </a:r>
            <a:pPr algn="l" indent="0" marL="0">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a:t>
            </a:r>
            <a:endParaRPr lang="en-US" sz="1700" dirty="0"/>
          </a:p>
        </p:txBody>
      </p:sp>
      <p:sp>
        <p:nvSpPr>
          <p:cNvPr id="7" name="Text 5"/>
          <p:cNvSpPr/>
          <p:nvPr/>
        </p:nvSpPr>
        <p:spPr>
          <a:xfrm>
            <a:off x="881063" y="4166354"/>
            <a:ext cx="7505938" cy="352425"/>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7D4CC"/>
                </a:solidFill>
                <a:latin typeface="Raleway Medium" pitchFamily="34" charset="0"/>
                <a:ea typeface="Raleway Medium" pitchFamily="34" charset="-122"/>
                <a:cs typeface="Raleway Medium" pitchFamily="34" charset="-120"/>
              </a:rPr>
              <a:t>Built a </a:t>
            </a:r>
            <a:pPr algn="l" indent="0" marL="0">
              <a:lnSpc>
                <a:spcPts val="2750"/>
              </a:lnSpc>
              <a:buNone/>
            </a:pPr>
            <a:r>
              <a:rPr lang="en-US" sz="1700" b="1" dirty="0">
                <a:solidFill>
                  <a:srgbClr val="D7D4CC"/>
                </a:solidFill>
                <a:latin typeface="Raleway Medium" pitchFamily="34" charset="0"/>
                <a:ea typeface="Raleway Medium" pitchFamily="34" charset="-122"/>
                <a:cs typeface="Raleway Medium" pitchFamily="34" charset="-120"/>
              </a:rPr>
              <a:t>semantic model</a:t>
            </a:r>
            <a:pPr algn="l" indent="0" marL="0">
              <a:lnSpc>
                <a:spcPts val="2750"/>
              </a:lnSpc>
              <a:buNone/>
            </a:pPr>
            <a:r>
              <a:rPr lang="en-US" sz="1700" dirty="0">
                <a:solidFill>
                  <a:srgbClr val="D7D4CC"/>
                </a:solidFill>
                <a:latin typeface="Raleway Medium" pitchFamily="34" charset="0"/>
                <a:ea typeface="Raleway Medium" pitchFamily="34" charset="-122"/>
                <a:cs typeface="Raleway Medium" pitchFamily="34" charset="-120"/>
              </a:rPr>
              <a:t> for analysis.</a:t>
            </a:r>
            <a:endParaRPr lang="en-US" sz="1700" dirty="0"/>
          </a:p>
        </p:txBody>
      </p:sp>
      <p:pic>
        <p:nvPicPr>
          <p:cNvPr id="8" name="Image 0" descr="preencoded.png">    </p:cNvPr>
          <p:cNvPicPr>
            <a:picLocks noChangeAspect="1"/>
          </p:cNvPicPr>
          <p:nvPr/>
        </p:nvPicPr>
        <p:blipFill>
          <a:blip r:embed="rId1"/>
          <a:stretch>
            <a:fillRect/>
          </a:stretch>
        </p:blipFill>
        <p:spPr>
          <a:xfrm>
            <a:off x="8932426" y="2498050"/>
            <a:ext cx="4823936" cy="3625215"/>
          </a:xfrm>
          <a:prstGeom prst="rect">
            <a:avLst/>
          </a:prstGeom>
        </p:spPr>
      </p:pic>
      <p:sp>
        <p:nvSpPr>
          <p:cNvPr id="9" name="Text 6"/>
          <p:cNvSpPr/>
          <p:nvPr/>
        </p:nvSpPr>
        <p:spPr>
          <a:xfrm>
            <a:off x="8932069" y="6371034"/>
            <a:ext cx="4824770" cy="352425"/>
          </a:xfrm>
          <a:prstGeom prst="rect">
            <a:avLst/>
          </a:prstGeom>
          <a:noFill/>
          <a:ln/>
        </p:spPr>
        <p:txBody>
          <a:bodyPr wrap="none" lIns="0" tIns="0" rIns="0" bIns="0" rtlCol="0" anchor="t"/>
          <a:lstStyle/>
          <a:p>
            <a:pPr algn="l" indent="0" marL="0">
              <a:lnSpc>
                <a:spcPts val="2750"/>
              </a:lnSpc>
              <a:buNone/>
            </a:pP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11010900" y="2465070"/>
            <a:ext cx="1752600" cy="3299460"/>
          </a:xfrm>
          <a:prstGeom prst="rect">
            <a:avLst/>
          </a:prstGeom>
        </p:spPr>
      </p:pic>
      <p:sp>
        <p:nvSpPr>
          <p:cNvPr id="4" name="Text 0"/>
          <p:cNvSpPr/>
          <p:nvPr/>
        </p:nvSpPr>
        <p:spPr>
          <a:xfrm>
            <a:off x="737592" y="594836"/>
            <a:ext cx="6308527" cy="512207"/>
          </a:xfrm>
          <a:prstGeom prst="rect">
            <a:avLst/>
          </a:prstGeom>
          <a:noFill/>
          <a:ln/>
        </p:spPr>
        <p:txBody>
          <a:bodyPr wrap="none" lIns="0" tIns="0" rIns="0" bIns="0" rtlCol="0" anchor="t"/>
          <a:lstStyle/>
          <a:p>
            <a:pPr algn="l" indent="0" marL="0">
              <a:lnSpc>
                <a:spcPts val="4000"/>
              </a:lnSpc>
              <a:buNone/>
            </a:pPr>
            <a:r>
              <a:rPr lang="en-US" sz="3200" b="1" dirty="0">
                <a:solidFill>
                  <a:srgbClr val="FFE14D"/>
                </a:solidFill>
                <a:latin typeface="Comfortaa Bold" pitchFamily="34" charset="0"/>
                <a:ea typeface="Comfortaa Bold" pitchFamily="34" charset="-122"/>
                <a:cs typeface="Comfortaa Bold" pitchFamily="34" charset="-120"/>
              </a:rPr>
              <a:t>DAX Measures &amp; Calculations</a:t>
            </a:r>
            <a:endParaRPr lang="en-US" sz="3200" dirty="0"/>
          </a:p>
        </p:txBody>
      </p:sp>
      <p:sp>
        <p:nvSpPr>
          <p:cNvPr id="5" name="Shape 1"/>
          <p:cNvSpPr/>
          <p:nvPr/>
        </p:nvSpPr>
        <p:spPr>
          <a:xfrm>
            <a:off x="737592" y="1383625"/>
            <a:ext cx="3742253" cy="2634615"/>
          </a:xfrm>
          <a:prstGeom prst="roundRect">
            <a:avLst>
              <a:gd name="adj" fmla="val 10500"/>
            </a:avLst>
          </a:prstGeom>
          <a:solidFill>
            <a:srgbClr val="46464A"/>
          </a:solidFill>
          <a:ln/>
        </p:spPr>
      </p:sp>
      <p:sp>
        <p:nvSpPr>
          <p:cNvPr id="6" name="Text 2"/>
          <p:cNvSpPr/>
          <p:nvPr/>
        </p:nvSpPr>
        <p:spPr>
          <a:xfrm>
            <a:off x="921901" y="1567934"/>
            <a:ext cx="2425779" cy="256103"/>
          </a:xfrm>
          <a:prstGeom prst="rect">
            <a:avLst/>
          </a:prstGeom>
          <a:noFill/>
          <a:ln/>
        </p:spPr>
        <p:txBody>
          <a:bodyPr wrap="none" lIns="0" tIns="0" rIns="0" bIns="0" rtlCol="0" anchor="t"/>
          <a:lstStyle/>
          <a:p>
            <a:pPr algn="l" indent="0" marL="0">
              <a:lnSpc>
                <a:spcPts val="2000"/>
              </a:lnSpc>
              <a:buNone/>
            </a:pPr>
            <a:r>
              <a:rPr lang="en-US" sz="1600" b="1" dirty="0">
                <a:solidFill>
                  <a:srgbClr val="D7D4CC"/>
                </a:solidFill>
                <a:latin typeface="Comfortaa Bold" pitchFamily="34" charset="0"/>
                <a:ea typeface="Comfortaa Bold" pitchFamily="34" charset="-122"/>
                <a:cs typeface="Comfortaa Bold" pitchFamily="34" charset="-120"/>
              </a:rPr>
              <a:t>Core Financial Metrics</a:t>
            </a:r>
            <a:endParaRPr lang="en-US" sz="1600" dirty="0"/>
          </a:p>
        </p:txBody>
      </p:sp>
      <p:sp>
        <p:nvSpPr>
          <p:cNvPr id="7" name="Text 3"/>
          <p:cNvSpPr/>
          <p:nvPr/>
        </p:nvSpPr>
        <p:spPr>
          <a:xfrm>
            <a:off x="921901" y="1934647"/>
            <a:ext cx="3373636" cy="295037"/>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D7D4CC"/>
                </a:solidFill>
                <a:latin typeface="Raleway Medium" pitchFamily="34" charset="0"/>
                <a:ea typeface="Raleway Medium" pitchFamily="34" charset="-122"/>
                <a:cs typeface="Raleway Medium" pitchFamily="34" charset="-120"/>
              </a:rPr>
              <a:t>Total Sales, Total Cost, Gross Profit</a:t>
            </a:r>
            <a:endParaRPr lang="en-US" sz="1450" dirty="0"/>
          </a:p>
        </p:txBody>
      </p:sp>
      <p:sp>
        <p:nvSpPr>
          <p:cNvPr id="8" name="Text 4"/>
          <p:cNvSpPr/>
          <p:nvPr/>
        </p:nvSpPr>
        <p:spPr>
          <a:xfrm>
            <a:off x="921901" y="2294215"/>
            <a:ext cx="3373636" cy="590074"/>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D7D4CC"/>
                </a:solidFill>
                <a:latin typeface="Raleway Medium" pitchFamily="34" charset="0"/>
                <a:ea typeface="Raleway Medium" pitchFamily="34" charset="-122"/>
                <a:cs typeface="Raleway Medium" pitchFamily="34" charset="-120"/>
              </a:rPr>
              <a:t>% Gross Profit and % Margin calculations</a:t>
            </a:r>
            <a:endParaRPr lang="en-US" sz="1450" dirty="0"/>
          </a:p>
        </p:txBody>
      </p:sp>
      <p:sp>
        <p:nvSpPr>
          <p:cNvPr id="9" name="Text 5"/>
          <p:cNvSpPr/>
          <p:nvPr/>
        </p:nvSpPr>
        <p:spPr>
          <a:xfrm>
            <a:off x="921901" y="2948821"/>
            <a:ext cx="3373636" cy="295037"/>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D7D4CC"/>
                </a:solidFill>
                <a:latin typeface="Raleway Medium" pitchFamily="34" charset="0"/>
                <a:ea typeface="Raleway Medium" pitchFamily="34" charset="-122"/>
                <a:cs typeface="Raleway Medium" pitchFamily="34" charset="-120"/>
              </a:rPr>
              <a:t>Channel-specific measures (IS/RS)</a:t>
            </a:r>
            <a:endParaRPr lang="en-US" sz="1450" dirty="0"/>
          </a:p>
        </p:txBody>
      </p:sp>
      <p:sp>
        <p:nvSpPr>
          <p:cNvPr id="10" name="Shape 6"/>
          <p:cNvSpPr/>
          <p:nvPr/>
        </p:nvSpPr>
        <p:spPr>
          <a:xfrm>
            <a:off x="4664154" y="1383625"/>
            <a:ext cx="3742253" cy="2634615"/>
          </a:xfrm>
          <a:prstGeom prst="roundRect">
            <a:avLst>
              <a:gd name="adj" fmla="val 10500"/>
            </a:avLst>
          </a:prstGeom>
          <a:solidFill>
            <a:srgbClr val="46464A"/>
          </a:solidFill>
          <a:ln/>
        </p:spPr>
      </p:sp>
      <p:sp>
        <p:nvSpPr>
          <p:cNvPr id="11" name="Text 7"/>
          <p:cNvSpPr/>
          <p:nvPr/>
        </p:nvSpPr>
        <p:spPr>
          <a:xfrm>
            <a:off x="4848463" y="1567934"/>
            <a:ext cx="2949178" cy="256103"/>
          </a:xfrm>
          <a:prstGeom prst="rect">
            <a:avLst/>
          </a:prstGeom>
          <a:noFill/>
          <a:ln/>
        </p:spPr>
        <p:txBody>
          <a:bodyPr wrap="none" lIns="0" tIns="0" rIns="0" bIns="0" rtlCol="0" anchor="t"/>
          <a:lstStyle/>
          <a:p>
            <a:pPr algn="l" indent="0" marL="0">
              <a:lnSpc>
                <a:spcPts val="2000"/>
              </a:lnSpc>
              <a:buNone/>
            </a:pPr>
            <a:r>
              <a:rPr lang="en-US" sz="1600" b="1" dirty="0">
                <a:solidFill>
                  <a:srgbClr val="D7D4CC"/>
                </a:solidFill>
                <a:latin typeface="Comfortaa Bold" pitchFamily="34" charset="0"/>
                <a:ea typeface="Comfortaa Bold" pitchFamily="34" charset="-122"/>
                <a:cs typeface="Comfortaa Bold" pitchFamily="34" charset="-120"/>
              </a:rPr>
              <a:t>Time Intelligence Functions</a:t>
            </a:r>
            <a:endParaRPr lang="en-US" sz="1600" dirty="0"/>
          </a:p>
        </p:txBody>
      </p:sp>
      <p:sp>
        <p:nvSpPr>
          <p:cNvPr id="12" name="Text 8"/>
          <p:cNvSpPr/>
          <p:nvPr/>
        </p:nvSpPr>
        <p:spPr>
          <a:xfrm>
            <a:off x="4848463" y="1934647"/>
            <a:ext cx="3373636" cy="590074"/>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D7D4CC"/>
                </a:solidFill>
                <a:latin typeface="Raleway Medium" pitchFamily="34" charset="0"/>
                <a:ea typeface="Raleway Medium" pitchFamily="34" charset="-122"/>
                <a:cs typeface="Raleway Medium" pitchFamily="34" charset="-120"/>
              </a:rPr>
              <a:t>SAMEPERIODLASTYEAR for YoY comparisons</a:t>
            </a:r>
            <a:endParaRPr lang="en-US" sz="1450" dirty="0"/>
          </a:p>
        </p:txBody>
      </p:sp>
      <p:sp>
        <p:nvSpPr>
          <p:cNvPr id="13" name="Text 9"/>
          <p:cNvSpPr/>
          <p:nvPr/>
        </p:nvSpPr>
        <p:spPr>
          <a:xfrm>
            <a:off x="4848463" y="2589252"/>
            <a:ext cx="3373636" cy="590074"/>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D7D4CC"/>
                </a:solidFill>
                <a:latin typeface="Raleway Medium" pitchFamily="34" charset="0"/>
                <a:ea typeface="Raleway Medium" pitchFamily="34" charset="-122"/>
                <a:cs typeface="Raleway Medium" pitchFamily="34" charset="-120"/>
              </a:rPr>
              <a:t>Current Year (CY) vs Previous Year (PY)</a:t>
            </a:r>
            <a:endParaRPr lang="en-US" sz="1450" dirty="0"/>
          </a:p>
        </p:txBody>
      </p:sp>
      <p:sp>
        <p:nvSpPr>
          <p:cNvPr id="14" name="Text 10"/>
          <p:cNvSpPr/>
          <p:nvPr/>
        </p:nvSpPr>
        <p:spPr>
          <a:xfrm>
            <a:off x="4848463" y="3243858"/>
            <a:ext cx="3373636" cy="590074"/>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D7D4CC"/>
                </a:solidFill>
                <a:latin typeface="Raleway Medium" pitchFamily="34" charset="0"/>
                <a:ea typeface="Raleway Medium" pitchFamily="34" charset="-122"/>
                <a:cs typeface="Raleway Medium" pitchFamily="34" charset="-120"/>
              </a:rPr>
              <a:t>CALCULATE for filtered calculations</a:t>
            </a:r>
            <a:endParaRPr lang="en-US" sz="1450" dirty="0"/>
          </a:p>
        </p:txBody>
      </p:sp>
      <p:sp>
        <p:nvSpPr>
          <p:cNvPr id="15" name="Shape 11"/>
          <p:cNvSpPr/>
          <p:nvPr/>
        </p:nvSpPr>
        <p:spPr>
          <a:xfrm>
            <a:off x="737592" y="4202549"/>
            <a:ext cx="7668816" cy="1749504"/>
          </a:xfrm>
          <a:prstGeom prst="roundRect">
            <a:avLst>
              <a:gd name="adj" fmla="val 15813"/>
            </a:avLst>
          </a:prstGeom>
          <a:solidFill>
            <a:srgbClr val="46464A"/>
          </a:solidFill>
          <a:ln/>
        </p:spPr>
      </p:sp>
      <p:sp>
        <p:nvSpPr>
          <p:cNvPr id="16" name="Text 12"/>
          <p:cNvSpPr/>
          <p:nvPr/>
        </p:nvSpPr>
        <p:spPr>
          <a:xfrm>
            <a:off x="921901" y="4386858"/>
            <a:ext cx="2336244" cy="256103"/>
          </a:xfrm>
          <a:prstGeom prst="rect">
            <a:avLst/>
          </a:prstGeom>
          <a:noFill/>
          <a:ln/>
        </p:spPr>
        <p:txBody>
          <a:bodyPr wrap="none" lIns="0" tIns="0" rIns="0" bIns="0" rtlCol="0" anchor="t"/>
          <a:lstStyle/>
          <a:p>
            <a:pPr algn="l" indent="0" marL="0">
              <a:lnSpc>
                <a:spcPts val="2000"/>
              </a:lnSpc>
              <a:buNone/>
            </a:pPr>
            <a:r>
              <a:rPr lang="en-US" sz="1600" b="1" dirty="0">
                <a:solidFill>
                  <a:srgbClr val="D7D4CC"/>
                </a:solidFill>
                <a:latin typeface="Comfortaa Bold" pitchFamily="34" charset="0"/>
                <a:ea typeface="Comfortaa Bold" pitchFamily="34" charset="-122"/>
                <a:cs typeface="Comfortaa Bold" pitchFamily="34" charset="-120"/>
              </a:rPr>
              <a:t>Advanced Operations</a:t>
            </a:r>
            <a:endParaRPr lang="en-US" sz="1600" dirty="0"/>
          </a:p>
        </p:txBody>
      </p:sp>
      <p:sp>
        <p:nvSpPr>
          <p:cNvPr id="17" name="Text 13"/>
          <p:cNvSpPr/>
          <p:nvPr/>
        </p:nvSpPr>
        <p:spPr>
          <a:xfrm>
            <a:off x="921901" y="4753570"/>
            <a:ext cx="7300198" cy="295037"/>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D7D4CC"/>
                </a:solidFill>
                <a:latin typeface="Raleway Medium" pitchFamily="34" charset="0"/>
                <a:ea typeface="Raleway Medium" pitchFamily="34" charset="-122"/>
                <a:cs typeface="Raleway Medium" pitchFamily="34" charset="-120"/>
              </a:rPr>
              <a:t>SUM, DIVIDE for aggregations</a:t>
            </a:r>
            <a:endParaRPr lang="en-US" sz="1450" dirty="0"/>
          </a:p>
        </p:txBody>
      </p:sp>
      <p:sp>
        <p:nvSpPr>
          <p:cNvPr id="18" name="Text 14"/>
          <p:cNvSpPr/>
          <p:nvPr/>
        </p:nvSpPr>
        <p:spPr>
          <a:xfrm>
            <a:off x="921901" y="5113139"/>
            <a:ext cx="7300198" cy="295037"/>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D7D4CC"/>
                </a:solidFill>
                <a:latin typeface="Raleway Medium" pitchFamily="34" charset="0"/>
                <a:ea typeface="Raleway Medium" pitchFamily="34" charset="-122"/>
                <a:cs typeface="Raleway Medium" pitchFamily="34" charset="-120"/>
              </a:rPr>
              <a:t>Complex conditional logic</a:t>
            </a:r>
            <a:endParaRPr lang="en-US" sz="1450" dirty="0"/>
          </a:p>
        </p:txBody>
      </p:sp>
      <p:sp>
        <p:nvSpPr>
          <p:cNvPr id="19" name="Text 15"/>
          <p:cNvSpPr/>
          <p:nvPr/>
        </p:nvSpPr>
        <p:spPr>
          <a:xfrm>
            <a:off x="921901" y="5472708"/>
            <a:ext cx="7300198" cy="295037"/>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D7D4CC"/>
                </a:solidFill>
                <a:latin typeface="Raleway Medium" pitchFamily="34" charset="0"/>
                <a:ea typeface="Raleway Medium" pitchFamily="34" charset="-122"/>
                <a:cs typeface="Raleway Medium" pitchFamily="34" charset="-120"/>
              </a:rPr>
              <a:t>Cross-table calculations</a:t>
            </a:r>
            <a:endParaRPr lang="en-US" sz="1450" dirty="0"/>
          </a:p>
        </p:txBody>
      </p:sp>
      <p:sp>
        <p:nvSpPr>
          <p:cNvPr id="20" name="Text 16"/>
          <p:cNvSpPr/>
          <p:nvPr/>
        </p:nvSpPr>
        <p:spPr>
          <a:xfrm>
            <a:off x="737592" y="6159460"/>
            <a:ext cx="7668816" cy="1475184"/>
          </a:xfrm>
          <a:prstGeom prst="rect">
            <a:avLst/>
          </a:prstGeom>
          <a:noFill/>
          <a:ln/>
        </p:spPr>
        <p:txBody>
          <a:bodyPr wrap="square" lIns="0" tIns="0" rIns="0" bIns="0" rtlCol="0" anchor="t"/>
          <a:lstStyle/>
          <a:p>
            <a:pPr algn="l" indent="0" marL="0">
              <a:lnSpc>
                <a:spcPts val="2300"/>
              </a:lnSpc>
              <a:buNone/>
            </a:pPr>
            <a:r>
              <a:rPr lang="en-US" sz="1450" dirty="0">
                <a:solidFill>
                  <a:srgbClr val="D7D4CC"/>
                </a:solidFill>
                <a:latin typeface="Raleway Medium" pitchFamily="34" charset="0"/>
                <a:ea typeface="Raleway Medium" pitchFamily="34" charset="-122"/>
                <a:cs typeface="Raleway Medium" pitchFamily="34" charset="-120"/>
              </a:rPr>
              <a:t>Created 18 comprehensive DAX measures including Total Sales, Margin calculations for Internet Sales (IS) and Reseller Sales (RS), year-over-year comparisons, and percentage-based KPIs. These measures form the analytical foundation enabling dynamic calculations across all visualizations and providing consistent business metrics throughout the dashboard.</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68749" y="322183"/>
            <a:ext cx="4434840" cy="325398"/>
          </a:xfrm>
          <a:prstGeom prst="rect">
            <a:avLst/>
          </a:prstGeom>
          <a:noFill/>
          <a:ln/>
        </p:spPr>
        <p:txBody>
          <a:bodyPr wrap="none" lIns="0" tIns="0" rIns="0" bIns="0" rtlCol="0" anchor="t"/>
          <a:lstStyle/>
          <a:p>
            <a:pPr algn="l" indent="0" marL="0">
              <a:lnSpc>
                <a:spcPts val="2550"/>
              </a:lnSpc>
              <a:buNone/>
            </a:pPr>
            <a:r>
              <a:rPr lang="en-US" sz="2050" b="1" dirty="0">
                <a:solidFill>
                  <a:srgbClr val="FFE14D"/>
                </a:solidFill>
                <a:latin typeface="Comfortaa Bold" pitchFamily="34" charset="0"/>
                <a:ea typeface="Comfortaa Bold" pitchFamily="34" charset="-122"/>
                <a:cs typeface="Comfortaa Bold" pitchFamily="34" charset="-120"/>
              </a:rPr>
              <a:t>Visualization Tools &amp; Techniques</a:t>
            </a:r>
            <a:endParaRPr lang="en-US" sz="2050" dirty="0"/>
          </a:p>
        </p:txBody>
      </p:sp>
      <p:pic>
        <p:nvPicPr>
          <p:cNvPr id="3" name="Image 0" descr="preencoded.png">    </p:cNvPr>
          <p:cNvPicPr>
            <a:picLocks noChangeAspect="1"/>
          </p:cNvPicPr>
          <p:nvPr/>
        </p:nvPicPr>
        <p:blipFill>
          <a:blip r:embed="rId1"/>
          <a:stretch>
            <a:fillRect/>
          </a:stretch>
        </p:blipFill>
        <p:spPr>
          <a:xfrm>
            <a:off x="468749" y="881896"/>
            <a:ext cx="292894" cy="292894"/>
          </a:xfrm>
          <a:prstGeom prst="rect">
            <a:avLst/>
          </a:prstGeom>
        </p:spPr>
      </p:pic>
      <p:sp>
        <p:nvSpPr>
          <p:cNvPr id="4" name="Text 1"/>
          <p:cNvSpPr/>
          <p:nvPr/>
        </p:nvSpPr>
        <p:spPr>
          <a:xfrm>
            <a:off x="468749" y="1321237"/>
            <a:ext cx="1302187" cy="162758"/>
          </a:xfrm>
          <a:prstGeom prst="rect">
            <a:avLst/>
          </a:prstGeom>
          <a:noFill/>
          <a:ln/>
        </p:spPr>
        <p:txBody>
          <a:bodyPr wrap="none" lIns="0" tIns="0" rIns="0" bIns="0" rtlCol="0" anchor="t"/>
          <a:lstStyle/>
          <a:p>
            <a:pPr algn="l" indent="0" marL="0">
              <a:lnSpc>
                <a:spcPts val="1250"/>
              </a:lnSpc>
              <a:buNone/>
            </a:pPr>
            <a:r>
              <a:rPr lang="en-US" sz="1000" b="1" dirty="0">
                <a:solidFill>
                  <a:srgbClr val="D7D4CC"/>
                </a:solidFill>
                <a:latin typeface="Comfortaa Bold" pitchFamily="34" charset="0"/>
                <a:ea typeface="Comfortaa Bold" pitchFamily="34" charset="-122"/>
                <a:cs typeface="Comfortaa Bold" pitchFamily="34" charset="-120"/>
              </a:rPr>
              <a:t>Interactive Filters</a:t>
            </a:r>
            <a:endParaRPr lang="en-US" sz="1000" dirty="0"/>
          </a:p>
        </p:txBody>
      </p:sp>
      <p:sp>
        <p:nvSpPr>
          <p:cNvPr id="5" name="Text 2"/>
          <p:cNvSpPr/>
          <p:nvPr/>
        </p:nvSpPr>
        <p:spPr>
          <a:xfrm>
            <a:off x="468749" y="1554242"/>
            <a:ext cx="6773228" cy="187404"/>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D7D4CC"/>
                </a:solidFill>
                <a:latin typeface="Raleway Medium" pitchFamily="34" charset="0"/>
                <a:ea typeface="Raleway Medium" pitchFamily="34" charset="-122"/>
                <a:cs typeface="Raleway Medium" pitchFamily="34" charset="-120"/>
              </a:rPr>
              <a:t>Used Power BI visuals for insights:</a:t>
            </a:r>
            <a:endParaRPr lang="en-US" sz="900" dirty="0"/>
          </a:p>
        </p:txBody>
      </p:sp>
      <p:sp>
        <p:nvSpPr>
          <p:cNvPr id="6" name="Text 3"/>
          <p:cNvSpPr/>
          <p:nvPr/>
        </p:nvSpPr>
        <p:spPr>
          <a:xfrm>
            <a:off x="468749" y="1782604"/>
            <a:ext cx="6773228" cy="187404"/>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D7D4CC"/>
                </a:solidFill>
                <a:latin typeface="Raleway Medium" pitchFamily="34" charset="0"/>
                <a:ea typeface="Raleway Medium" pitchFamily="34" charset="-122"/>
                <a:cs typeface="Raleway Medium" pitchFamily="34" charset="-120"/>
              </a:rPr>
              <a:t>Card visuals</a:t>
            </a:r>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 – KPIs (Sales, Profit, Margin).</a:t>
            </a:r>
            <a:endParaRPr lang="en-US" sz="900" dirty="0"/>
          </a:p>
        </p:txBody>
      </p:sp>
      <p:sp>
        <p:nvSpPr>
          <p:cNvPr id="7" name="Text 4"/>
          <p:cNvSpPr/>
          <p:nvPr/>
        </p:nvSpPr>
        <p:spPr>
          <a:xfrm>
            <a:off x="468749" y="2010966"/>
            <a:ext cx="6773228" cy="187404"/>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D7D4CC"/>
                </a:solidFill>
                <a:latin typeface="Raleway Medium" pitchFamily="34" charset="0"/>
                <a:ea typeface="Raleway Medium" pitchFamily="34" charset="-122"/>
                <a:cs typeface="Raleway Medium" pitchFamily="34" charset="-120"/>
              </a:rPr>
              <a:t>Dropdown filters</a:t>
            </a:r>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 – Product Category &amp; Subcategory.</a:t>
            </a:r>
            <a:endParaRPr lang="en-US" sz="900" dirty="0"/>
          </a:p>
        </p:txBody>
      </p:sp>
      <p:sp>
        <p:nvSpPr>
          <p:cNvPr id="8" name="Text 5"/>
          <p:cNvSpPr/>
          <p:nvPr/>
        </p:nvSpPr>
        <p:spPr>
          <a:xfrm>
            <a:off x="468749" y="2239328"/>
            <a:ext cx="6773228" cy="187404"/>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D7D4CC"/>
                </a:solidFill>
                <a:latin typeface="Raleway Medium" pitchFamily="34" charset="0"/>
                <a:ea typeface="Raleway Medium" pitchFamily="34" charset="-122"/>
                <a:cs typeface="Raleway Medium" pitchFamily="34" charset="-120"/>
              </a:rPr>
              <a:t>Matrix</a:t>
            </a:r>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 – Sales by region &amp; product.</a:t>
            </a:r>
            <a:endParaRPr lang="en-US" sz="900" dirty="0"/>
          </a:p>
        </p:txBody>
      </p:sp>
      <p:sp>
        <p:nvSpPr>
          <p:cNvPr id="9" name="Text 6"/>
          <p:cNvSpPr/>
          <p:nvPr/>
        </p:nvSpPr>
        <p:spPr>
          <a:xfrm>
            <a:off x="468749" y="2467689"/>
            <a:ext cx="6773228" cy="187404"/>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D7D4CC"/>
                </a:solidFill>
                <a:latin typeface="Raleway Medium" pitchFamily="34" charset="0"/>
                <a:ea typeface="Raleway Medium" pitchFamily="34" charset="-122"/>
                <a:cs typeface="Raleway Medium" pitchFamily="34" charset="-120"/>
              </a:rPr>
              <a:t>Line &amp; Clustered Column charts</a:t>
            </a:r>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 – Trends.</a:t>
            </a:r>
            <a:endParaRPr lang="en-US" sz="900" dirty="0"/>
          </a:p>
        </p:txBody>
      </p:sp>
      <p:sp>
        <p:nvSpPr>
          <p:cNvPr id="10" name="Text 7"/>
          <p:cNvSpPr/>
          <p:nvPr/>
        </p:nvSpPr>
        <p:spPr>
          <a:xfrm>
            <a:off x="468749" y="2696051"/>
            <a:ext cx="6773228" cy="187404"/>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D7D4CC"/>
                </a:solidFill>
                <a:latin typeface="Raleway Medium" pitchFamily="34" charset="0"/>
                <a:ea typeface="Raleway Medium" pitchFamily="34" charset="-122"/>
                <a:cs typeface="Raleway Medium" pitchFamily="34" charset="-120"/>
              </a:rPr>
              <a:t>Filled Map</a:t>
            </a:r>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 – Geographic hotspots.</a:t>
            </a:r>
            <a:endParaRPr lang="en-US" sz="900" dirty="0"/>
          </a:p>
        </p:txBody>
      </p:sp>
      <p:sp>
        <p:nvSpPr>
          <p:cNvPr id="11" name="Text 8"/>
          <p:cNvSpPr/>
          <p:nvPr/>
        </p:nvSpPr>
        <p:spPr>
          <a:xfrm>
            <a:off x="468749" y="2924413"/>
            <a:ext cx="6773228" cy="187404"/>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D7D4CC"/>
                </a:solidFill>
                <a:latin typeface="Raleway Medium" pitchFamily="34" charset="0"/>
                <a:ea typeface="Raleway Medium" pitchFamily="34" charset="-122"/>
                <a:cs typeface="Raleway Medium" pitchFamily="34" charset="-120"/>
              </a:rPr>
              <a:t>Drill-through</a:t>
            </a:r>
            <a:pPr algn="l" indent="0" marL="0">
              <a:lnSpc>
                <a:spcPts val="1450"/>
              </a:lnSpc>
              <a:buNone/>
            </a:pPr>
            <a:r>
              <a:rPr lang="en-US" sz="900" dirty="0">
                <a:solidFill>
                  <a:srgbClr val="D7D4CC"/>
                </a:solidFill>
                <a:latin typeface="Raleway Medium" pitchFamily="34" charset="0"/>
                <a:ea typeface="Raleway Medium" pitchFamily="34" charset="-122"/>
                <a:cs typeface="Raleway Medium" pitchFamily="34" charset="-120"/>
              </a:rPr>
              <a:t> for detailed analysis.</a:t>
            </a:r>
            <a:endParaRPr lang="en-US" sz="900" dirty="0"/>
          </a:p>
        </p:txBody>
      </p:sp>
      <p:sp>
        <p:nvSpPr>
          <p:cNvPr id="12" name="Text 9"/>
          <p:cNvSpPr/>
          <p:nvPr/>
        </p:nvSpPr>
        <p:spPr>
          <a:xfrm>
            <a:off x="468749" y="3152775"/>
            <a:ext cx="6773228" cy="187404"/>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D7D4CC"/>
                </a:solidFill>
                <a:latin typeface="Raleway Medium" pitchFamily="34" charset="0"/>
                <a:ea typeface="Raleway Medium" pitchFamily="34" charset="-122"/>
                <a:cs typeface="Raleway Medium" pitchFamily="34" charset="-120"/>
              </a:rPr>
              <a:t>Optimized → Reduced model size &amp; improved interactivity.</a:t>
            </a:r>
            <a:endParaRPr lang="en-US" sz="900" dirty="0"/>
          </a:p>
        </p:txBody>
      </p:sp>
      <p:pic>
        <p:nvPicPr>
          <p:cNvPr id="13" name="Image 1" descr="preencoded.png">    </p:cNvPr>
          <p:cNvPicPr>
            <a:picLocks noChangeAspect="1"/>
          </p:cNvPicPr>
          <p:nvPr/>
        </p:nvPicPr>
        <p:blipFill>
          <a:blip r:embed="rId2"/>
          <a:stretch>
            <a:fillRect/>
          </a:stretch>
        </p:blipFill>
        <p:spPr>
          <a:xfrm>
            <a:off x="468749" y="3471982"/>
            <a:ext cx="4709755" cy="4118015"/>
          </a:xfrm>
          <a:prstGeom prst="rect">
            <a:avLst/>
          </a:prstGeom>
        </p:spPr>
      </p:pic>
      <p:sp>
        <p:nvSpPr>
          <p:cNvPr id="14" name="Text 10"/>
          <p:cNvSpPr/>
          <p:nvPr/>
        </p:nvSpPr>
        <p:spPr>
          <a:xfrm>
            <a:off x="468749" y="7721798"/>
            <a:ext cx="6773228" cy="187404"/>
          </a:xfrm>
          <a:prstGeom prst="rect">
            <a:avLst/>
          </a:prstGeom>
          <a:noFill/>
          <a:ln/>
        </p:spPr>
        <p:txBody>
          <a:bodyPr wrap="none" lIns="0" tIns="0" rIns="0" bIns="0" rtlCol="0" anchor="t"/>
          <a:lstStyle/>
          <a:p>
            <a:pPr algn="l" marL="342900" indent="-342900">
              <a:lnSpc>
                <a:spcPts val="1450"/>
              </a:lnSpc>
              <a:buSzPct val="100000"/>
              <a:buChar char="•"/>
            </a:pPr>
            <a:endParaRPr lang="en-US" sz="900" dirty="0"/>
          </a:p>
        </p:txBody>
      </p:sp>
      <p:pic>
        <p:nvPicPr>
          <p:cNvPr id="15" name="Image 2" descr="preencoded.png">    </p:cNvPr>
          <p:cNvPicPr>
            <a:picLocks noChangeAspect="1"/>
          </p:cNvPicPr>
          <p:nvPr/>
        </p:nvPicPr>
        <p:blipFill>
          <a:blip r:embed="rId3"/>
          <a:stretch>
            <a:fillRect/>
          </a:stretch>
        </p:blipFill>
        <p:spPr>
          <a:xfrm>
            <a:off x="7388423" y="881896"/>
            <a:ext cx="292894" cy="292894"/>
          </a:xfrm>
          <a:prstGeom prst="rect">
            <a:avLst/>
          </a:prstGeom>
        </p:spPr>
      </p:pic>
      <p:pic>
        <p:nvPicPr>
          <p:cNvPr id="16" name="Image 3" descr="preencoded.png">    </p:cNvPr>
          <p:cNvPicPr>
            <a:picLocks noChangeAspect="1"/>
          </p:cNvPicPr>
          <p:nvPr/>
        </p:nvPicPr>
        <p:blipFill>
          <a:blip r:embed="rId4"/>
          <a:stretch>
            <a:fillRect/>
          </a:stretch>
        </p:blipFill>
        <p:spPr>
          <a:xfrm>
            <a:off x="7388423" y="1321237"/>
            <a:ext cx="3003113" cy="2146102"/>
          </a:xfrm>
          <a:prstGeom prst="rect">
            <a:avLst/>
          </a:prstGeom>
        </p:spPr>
      </p:pic>
      <p:sp>
        <p:nvSpPr>
          <p:cNvPr id="17" name="Text 11"/>
          <p:cNvSpPr/>
          <p:nvPr/>
        </p:nvSpPr>
        <p:spPr>
          <a:xfrm>
            <a:off x="7388423" y="3599140"/>
            <a:ext cx="1302187" cy="162758"/>
          </a:xfrm>
          <a:prstGeom prst="rect">
            <a:avLst/>
          </a:prstGeom>
          <a:noFill/>
          <a:ln/>
        </p:spPr>
        <p:txBody>
          <a:bodyPr wrap="none" lIns="0" tIns="0" rIns="0" bIns="0" rtlCol="0" anchor="t"/>
          <a:lstStyle/>
          <a:p>
            <a:pPr algn="l" indent="0" marL="0">
              <a:lnSpc>
                <a:spcPts val="1250"/>
              </a:lnSpc>
              <a:buNone/>
            </a:pPr>
            <a:endParaRPr lang="en-US" sz="1000" dirty="0"/>
          </a:p>
        </p:txBody>
      </p:sp>
      <p:pic>
        <p:nvPicPr>
          <p:cNvPr id="18" name="Image 4" descr="preencoded.png">    </p:cNvPr>
          <p:cNvPicPr>
            <a:picLocks noChangeAspect="1"/>
          </p:cNvPicPr>
          <p:nvPr/>
        </p:nvPicPr>
        <p:blipFill>
          <a:blip r:embed="rId5"/>
          <a:stretch>
            <a:fillRect/>
          </a:stretch>
        </p:blipFill>
        <p:spPr>
          <a:xfrm>
            <a:off x="7388423" y="3893701"/>
            <a:ext cx="3083719" cy="776407"/>
          </a:xfrm>
          <a:prstGeom prst="rect">
            <a:avLst/>
          </a:prstGeom>
        </p:spPr>
      </p:pic>
      <p:pic>
        <p:nvPicPr>
          <p:cNvPr id="19" name="Image 5" descr="preencoded.png">    </p:cNvPr>
          <p:cNvPicPr>
            <a:picLocks noChangeAspect="1"/>
          </p:cNvPicPr>
          <p:nvPr/>
        </p:nvPicPr>
        <p:blipFill>
          <a:blip r:embed="rId6"/>
          <a:stretch>
            <a:fillRect/>
          </a:stretch>
        </p:blipFill>
        <p:spPr>
          <a:xfrm>
            <a:off x="7388423" y="4801910"/>
            <a:ext cx="6773228" cy="1875711"/>
          </a:xfrm>
          <a:prstGeom prst="rect">
            <a:avLst/>
          </a:prstGeom>
        </p:spPr>
      </p:pic>
      <p:pic>
        <p:nvPicPr>
          <p:cNvPr id="20" name="Image 6" descr="preencoded.png">    </p:cNvPr>
          <p:cNvPicPr>
            <a:picLocks noChangeAspect="1"/>
          </p:cNvPicPr>
          <p:nvPr/>
        </p:nvPicPr>
        <p:blipFill>
          <a:blip r:embed="rId7"/>
          <a:stretch>
            <a:fillRect/>
          </a:stretch>
        </p:blipFill>
        <p:spPr>
          <a:xfrm>
            <a:off x="7388423" y="6809423"/>
            <a:ext cx="4570690" cy="864275"/>
          </a:xfrm>
          <a:prstGeom prst="rect">
            <a:avLst/>
          </a:prstGeom>
        </p:spPr>
      </p:pic>
      <p:sp>
        <p:nvSpPr>
          <p:cNvPr id="21" name="Text 12"/>
          <p:cNvSpPr/>
          <p:nvPr/>
        </p:nvSpPr>
        <p:spPr>
          <a:xfrm>
            <a:off x="7388423" y="7805499"/>
            <a:ext cx="6773228" cy="187404"/>
          </a:xfrm>
          <a:prstGeom prst="rect">
            <a:avLst/>
          </a:prstGeom>
          <a:noFill/>
          <a:ln/>
        </p:spPr>
        <p:txBody>
          <a:bodyPr wrap="none" lIns="0" tIns="0" rIns="0" bIns="0" rtlCol="0" anchor="t"/>
          <a:lstStyle/>
          <a:p>
            <a:pPr algn="l" indent="0" marL="0">
              <a:lnSpc>
                <a:spcPts val="1450"/>
              </a:lnSpc>
              <a:buNone/>
            </a:pP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48602" y="2729389"/>
            <a:ext cx="4989076" cy="2770823"/>
          </a:xfrm>
          <a:prstGeom prst="rect">
            <a:avLst/>
          </a:prstGeom>
        </p:spPr>
      </p:pic>
      <p:sp>
        <p:nvSpPr>
          <p:cNvPr id="4" name="Text 0"/>
          <p:cNvSpPr/>
          <p:nvPr/>
        </p:nvSpPr>
        <p:spPr>
          <a:xfrm>
            <a:off x="6281976" y="791051"/>
            <a:ext cx="7552849" cy="1105138"/>
          </a:xfrm>
          <a:prstGeom prst="rect">
            <a:avLst/>
          </a:prstGeom>
          <a:noFill/>
          <a:ln/>
        </p:spPr>
        <p:txBody>
          <a:bodyPr wrap="square" lIns="0" tIns="0" rIns="0" bIns="0" rtlCol="0" anchor="t"/>
          <a:lstStyle/>
          <a:p>
            <a:pPr algn="l" indent="0" marL="0">
              <a:lnSpc>
                <a:spcPts val="4350"/>
              </a:lnSpc>
              <a:buNone/>
            </a:pPr>
            <a:r>
              <a:rPr lang="en-US" sz="3450" b="1" dirty="0">
                <a:solidFill>
                  <a:srgbClr val="FFE14D"/>
                </a:solidFill>
                <a:latin typeface="Comfortaa Bold" pitchFamily="34" charset="0"/>
                <a:ea typeface="Comfortaa Bold" pitchFamily="34" charset="-122"/>
                <a:cs typeface="Comfortaa Bold" pitchFamily="34" charset="-120"/>
              </a:rPr>
              <a:t>Dashboard Features &amp; Functionality</a:t>
            </a:r>
            <a:endParaRPr lang="en-US" sz="3450" dirty="0"/>
          </a:p>
        </p:txBody>
      </p:sp>
      <p:pic>
        <p:nvPicPr>
          <p:cNvPr id="5" name="Image 2" descr="preencoded.png">    </p:cNvPr>
          <p:cNvPicPr>
            <a:picLocks noChangeAspect="1"/>
          </p:cNvPicPr>
          <p:nvPr/>
        </p:nvPicPr>
        <p:blipFill>
          <a:blip r:embed="rId3"/>
          <a:stretch>
            <a:fillRect/>
          </a:stretch>
        </p:blipFill>
        <p:spPr>
          <a:xfrm>
            <a:off x="6281976" y="2194560"/>
            <a:ext cx="994529" cy="1747957"/>
          </a:xfrm>
          <a:prstGeom prst="rect">
            <a:avLst/>
          </a:prstGeom>
        </p:spPr>
      </p:pic>
      <p:sp>
        <p:nvSpPr>
          <p:cNvPr id="6" name="Text 1"/>
          <p:cNvSpPr/>
          <p:nvPr/>
        </p:nvSpPr>
        <p:spPr>
          <a:xfrm>
            <a:off x="7475339" y="2393394"/>
            <a:ext cx="2832973" cy="276225"/>
          </a:xfrm>
          <a:prstGeom prst="rect">
            <a:avLst/>
          </a:prstGeom>
          <a:noFill/>
          <a:ln/>
        </p:spPr>
        <p:txBody>
          <a:bodyPr wrap="none" lIns="0" tIns="0" rIns="0" bIns="0" rtlCol="0" anchor="t"/>
          <a:lstStyle/>
          <a:p>
            <a:pPr algn="l" indent="0" marL="0">
              <a:lnSpc>
                <a:spcPts val="2150"/>
              </a:lnSpc>
              <a:buNone/>
            </a:pPr>
            <a:r>
              <a:rPr lang="en-US" sz="1700" b="1" dirty="0">
                <a:solidFill>
                  <a:srgbClr val="D7D4CC"/>
                </a:solidFill>
                <a:latin typeface="Comfortaa Bold" pitchFamily="34" charset="0"/>
                <a:ea typeface="Comfortaa Bold" pitchFamily="34" charset="-122"/>
                <a:cs typeface="Comfortaa Bold" pitchFamily="34" charset="-120"/>
              </a:rPr>
              <a:t>Model Size Optimization</a:t>
            </a:r>
            <a:endParaRPr lang="en-US" sz="1700" dirty="0"/>
          </a:p>
        </p:txBody>
      </p:sp>
      <p:sp>
        <p:nvSpPr>
          <p:cNvPr id="7" name="Text 2"/>
          <p:cNvSpPr/>
          <p:nvPr/>
        </p:nvSpPr>
        <p:spPr>
          <a:xfrm>
            <a:off x="7475339" y="2788920"/>
            <a:ext cx="6359485" cy="954762"/>
          </a:xfrm>
          <a:prstGeom prst="rect">
            <a:avLst/>
          </a:prstGeom>
          <a:noFill/>
          <a:ln/>
        </p:spPr>
        <p:txBody>
          <a:bodyPr wrap="square" lIns="0" tIns="0" rIns="0" bIns="0" rtlCol="0" anchor="t"/>
          <a:lstStyle/>
          <a:p>
            <a:pPr algn="l" indent="0" marL="0">
              <a:lnSpc>
                <a:spcPts val="2500"/>
              </a:lnSpc>
              <a:buNone/>
            </a:pPr>
            <a:r>
              <a:rPr lang="en-US" sz="1550" dirty="0">
                <a:solidFill>
                  <a:srgbClr val="D7D4CC"/>
                </a:solidFill>
                <a:latin typeface="Raleway Medium" pitchFamily="34" charset="0"/>
                <a:ea typeface="Raleway Medium" pitchFamily="34" charset="-122"/>
                <a:cs typeface="Raleway Medium" pitchFamily="34" charset="-120"/>
              </a:rPr>
              <a:t>Reduced model size through data compression and optimization techniques, improving performance and reducing memory usage while maintaining full analytical capability.</a:t>
            </a:r>
            <a:endParaRPr lang="en-US" sz="1550" dirty="0"/>
          </a:p>
        </p:txBody>
      </p:sp>
      <p:pic>
        <p:nvPicPr>
          <p:cNvPr id="8" name="Image 3" descr="preencoded.png">    </p:cNvPr>
          <p:cNvPicPr>
            <a:picLocks noChangeAspect="1"/>
          </p:cNvPicPr>
          <p:nvPr/>
        </p:nvPicPr>
        <p:blipFill>
          <a:blip r:embed="rId4"/>
          <a:stretch>
            <a:fillRect/>
          </a:stretch>
        </p:blipFill>
        <p:spPr>
          <a:xfrm>
            <a:off x="6281976" y="3942517"/>
            <a:ext cx="994529" cy="1747957"/>
          </a:xfrm>
          <a:prstGeom prst="rect">
            <a:avLst/>
          </a:prstGeom>
        </p:spPr>
      </p:pic>
      <p:sp>
        <p:nvSpPr>
          <p:cNvPr id="9" name="Text 3"/>
          <p:cNvSpPr/>
          <p:nvPr/>
        </p:nvSpPr>
        <p:spPr>
          <a:xfrm>
            <a:off x="7475339" y="4141351"/>
            <a:ext cx="3119676" cy="276225"/>
          </a:xfrm>
          <a:prstGeom prst="rect">
            <a:avLst/>
          </a:prstGeom>
          <a:noFill/>
          <a:ln/>
        </p:spPr>
        <p:txBody>
          <a:bodyPr wrap="none" lIns="0" tIns="0" rIns="0" bIns="0" rtlCol="0" anchor="t"/>
          <a:lstStyle/>
          <a:p>
            <a:pPr algn="l" indent="0" marL="0">
              <a:lnSpc>
                <a:spcPts val="2150"/>
              </a:lnSpc>
              <a:buNone/>
            </a:pPr>
            <a:r>
              <a:rPr lang="en-US" sz="1700" b="1" dirty="0">
                <a:solidFill>
                  <a:srgbClr val="D7D4CC"/>
                </a:solidFill>
                <a:latin typeface="Comfortaa Bold" pitchFamily="34" charset="0"/>
                <a:ea typeface="Comfortaa Bold" pitchFamily="34" charset="-122"/>
                <a:cs typeface="Comfortaa Bold" pitchFamily="34" charset="-120"/>
              </a:rPr>
              <a:t>Drill-Through Functionality</a:t>
            </a:r>
            <a:endParaRPr lang="en-US" sz="1700" dirty="0"/>
          </a:p>
        </p:txBody>
      </p:sp>
      <p:sp>
        <p:nvSpPr>
          <p:cNvPr id="10" name="Text 4"/>
          <p:cNvSpPr/>
          <p:nvPr/>
        </p:nvSpPr>
        <p:spPr>
          <a:xfrm>
            <a:off x="7475339" y="4536877"/>
            <a:ext cx="6359485" cy="954762"/>
          </a:xfrm>
          <a:prstGeom prst="rect">
            <a:avLst/>
          </a:prstGeom>
          <a:noFill/>
          <a:ln/>
        </p:spPr>
        <p:txBody>
          <a:bodyPr wrap="square" lIns="0" tIns="0" rIns="0" bIns="0" rtlCol="0" anchor="t"/>
          <a:lstStyle/>
          <a:p>
            <a:pPr algn="l" indent="0" marL="0">
              <a:lnSpc>
                <a:spcPts val="2500"/>
              </a:lnSpc>
              <a:buNone/>
            </a:pPr>
            <a:r>
              <a:rPr lang="en-US" sz="1550" dirty="0">
                <a:solidFill>
                  <a:srgbClr val="D7D4CC"/>
                </a:solidFill>
                <a:latin typeface="Raleway Medium" pitchFamily="34" charset="0"/>
                <a:ea typeface="Raleway Medium" pitchFamily="34" charset="-122"/>
                <a:cs typeface="Raleway Medium" pitchFamily="34" charset="-120"/>
              </a:rPr>
              <a:t>Implemented drill-through capabilities allowing users to navigate from summary views to detailed analysis, providing seamless exploration from high-level KPIs to granular data insights.</a:t>
            </a:r>
            <a:endParaRPr lang="en-US" sz="1550" dirty="0"/>
          </a:p>
        </p:txBody>
      </p:sp>
      <p:pic>
        <p:nvPicPr>
          <p:cNvPr id="11" name="Image 4" descr="preencoded.png">    </p:cNvPr>
          <p:cNvPicPr>
            <a:picLocks noChangeAspect="1"/>
          </p:cNvPicPr>
          <p:nvPr/>
        </p:nvPicPr>
        <p:blipFill>
          <a:blip r:embed="rId5"/>
          <a:stretch>
            <a:fillRect/>
          </a:stretch>
        </p:blipFill>
        <p:spPr>
          <a:xfrm>
            <a:off x="6281976" y="5690473"/>
            <a:ext cx="994529" cy="1747957"/>
          </a:xfrm>
          <a:prstGeom prst="rect">
            <a:avLst/>
          </a:prstGeom>
        </p:spPr>
      </p:pic>
      <p:sp>
        <p:nvSpPr>
          <p:cNvPr id="12" name="Text 5"/>
          <p:cNvSpPr/>
          <p:nvPr/>
        </p:nvSpPr>
        <p:spPr>
          <a:xfrm>
            <a:off x="7475339" y="5889308"/>
            <a:ext cx="2920127" cy="276225"/>
          </a:xfrm>
          <a:prstGeom prst="rect">
            <a:avLst/>
          </a:prstGeom>
          <a:noFill/>
          <a:ln/>
        </p:spPr>
        <p:txBody>
          <a:bodyPr wrap="none" lIns="0" tIns="0" rIns="0" bIns="0" rtlCol="0" anchor="t"/>
          <a:lstStyle/>
          <a:p>
            <a:pPr algn="l" indent="0" marL="0">
              <a:lnSpc>
                <a:spcPts val="2150"/>
              </a:lnSpc>
              <a:buNone/>
            </a:pPr>
            <a:r>
              <a:rPr lang="en-US" sz="1700" b="1" dirty="0">
                <a:solidFill>
                  <a:srgbClr val="D7D4CC"/>
                </a:solidFill>
                <a:latin typeface="Comfortaa Bold" pitchFamily="34" charset="0"/>
                <a:ea typeface="Comfortaa Bold" pitchFamily="34" charset="-122"/>
                <a:cs typeface="Comfortaa Bold" pitchFamily="34" charset="-120"/>
              </a:rPr>
              <a:t>Interactive Visualizations</a:t>
            </a:r>
            <a:endParaRPr lang="en-US" sz="1700" dirty="0"/>
          </a:p>
        </p:txBody>
      </p:sp>
      <p:sp>
        <p:nvSpPr>
          <p:cNvPr id="13" name="Text 6"/>
          <p:cNvSpPr/>
          <p:nvPr/>
        </p:nvSpPr>
        <p:spPr>
          <a:xfrm>
            <a:off x="7475339" y="6284833"/>
            <a:ext cx="6359485" cy="954762"/>
          </a:xfrm>
          <a:prstGeom prst="rect">
            <a:avLst/>
          </a:prstGeom>
          <a:noFill/>
          <a:ln/>
        </p:spPr>
        <p:txBody>
          <a:bodyPr wrap="square" lIns="0" tIns="0" rIns="0" bIns="0" rtlCol="0" anchor="t"/>
          <a:lstStyle/>
          <a:p>
            <a:pPr algn="l" indent="0" marL="0">
              <a:lnSpc>
                <a:spcPts val="2500"/>
              </a:lnSpc>
              <a:buNone/>
            </a:pPr>
            <a:r>
              <a:rPr lang="en-US" sz="1550" dirty="0">
                <a:solidFill>
                  <a:srgbClr val="D7D4CC"/>
                </a:solidFill>
                <a:latin typeface="Raleway Medium" pitchFamily="34" charset="0"/>
                <a:ea typeface="Raleway Medium" pitchFamily="34" charset="-122"/>
                <a:cs typeface="Raleway Medium" pitchFamily="34" charset="-120"/>
              </a:rPr>
              <a:t>Created fully interactive visualizations with cross-filtering capabilities, enabling users to click on any chart element to filter related visuals and discover data relationships dynamically.</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09493" y="487680"/>
            <a:ext cx="5926931" cy="492681"/>
          </a:xfrm>
          <a:prstGeom prst="rect">
            <a:avLst/>
          </a:prstGeom>
          <a:noFill/>
          <a:ln/>
        </p:spPr>
        <p:txBody>
          <a:bodyPr wrap="none" lIns="0" tIns="0" rIns="0" bIns="0" rtlCol="0" anchor="t"/>
          <a:lstStyle/>
          <a:p>
            <a:pPr algn="l" indent="0" marL="0">
              <a:lnSpc>
                <a:spcPts val="3850"/>
              </a:lnSpc>
              <a:buNone/>
            </a:pPr>
            <a:r>
              <a:rPr lang="en-US" sz="3100" b="1" dirty="0">
                <a:solidFill>
                  <a:srgbClr val="FFE14D"/>
                </a:solidFill>
                <a:latin typeface="Comfortaa Bold" pitchFamily="34" charset="0"/>
                <a:ea typeface="Comfortaa Bold" pitchFamily="34" charset="-122"/>
                <a:cs typeface="Comfortaa Bold" pitchFamily="34" charset="-120"/>
              </a:rPr>
              <a:t>Power BI Service Deployment</a:t>
            </a:r>
            <a:endParaRPr lang="en-US" sz="3100" dirty="0"/>
          </a:p>
        </p:txBody>
      </p:sp>
      <p:sp>
        <p:nvSpPr>
          <p:cNvPr id="3" name="Text 1"/>
          <p:cNvSpPr/>
          <p:nvPr/>
        </p:nvSpPr>
        <p:spPr>
          <a:xfrm>
            <a:off x="709493" y="1423630"/>
            <a:ext cx="1970842" cy="246221"/>
          </a:xfrm>
          <a:prstGeom prst="rect">
            <a:avLst/>
          </a:prstGeom>
          <a:noFill/>
          <a:ln/>
        </p:spPr>
        <p:txBody>
          <a:bodyPr wrap="none" lIns="0" tIns="0" rIns="0" bIns="0" rtlCol="0" anchor="t"/>
          <a:lstStyle/>
          <a:p>
            <a:pPr algn="l" indent="0" marL="0">
              <a:lnSpc>
                <a:spcPts val="1900"/>
              </a:lnSpc>
              <a:buNone/>
            </a:pPr>
            <a:r>
              <a:rPr lang="en-US" sz="1550" b="1" dirty="0">
                <a:solidFill>
                  <a:srgbClr val="FFE14D"/>
                </a:solidFill>
                <a:latin typeface="Comfortaa Bold" pitchFamily="34" charset="0"/>
                <a:ea typeface="Comfortaa Bold" pitchFamily="34" charset="-122"/>
                <a:cs typeface="Comfortaa Bold" pitchFamily="34" charset="-120"/>
              </a:rPr>
              <a:t>Service Publishing</a:t>
            </a:r>
            <a:endParaRPr lang="en-US" sz="1550" dirty="0"/>
          </a:p>
        </p:txBody>
      </p:sp>
      <p:sp>
        <p:nvSpPr>
          <p:cNvPr id="4" name="Text 2"/>
          <p:cNvSpPr/>
          <p:nvPr/>
        </p:nvSpPr>
        <p:spPr>
          <a:xfrm>
            <a:off x="709493" y="1847136"/>
            <a:ext cx="6389370" cy="1135380"/>
          </a:xfrm>
          <a:prstGeom prst="rect">
            <a:avLst/>
          </a:prstGeom>
          <a:noFill/>
          <a:ln/>
        </p:spPr>
        <p:txBody>
          <a:bodyPr wrap="square" lIns="0" tIns="0" rIns="0" bIns="0" rtlCol="0" anchor="t"/>
          <a:lstStyle/>
          <a:p>
            <a:pPr algn="l" indent="0" marL="0">
              <a:lnSpc>
                <a:spcPts val="2200"/>
              </a:lnSpc>
              <a:buNone/>
            </a:pPr>
            <a:r>
              <a:rPr lang="en-US" sz="1350" dirty="0">
                <a:solidFill>
                  <a:srgbClr val="D7D4CC"/>
                </a:solidFill>
                <a:latin typeface="Raleway Medium" pitchFamily="34" charset="0"/>
                <a:ea typeface="Raleway Medium" pitchFamily="34" charset="-122"/>
                <a:cs typeface="Raleway Medium" pitchFamily="34" charset="-120"/>
              </a:rPr>
              <a:t>Successfully published the Adventure Works dashboard to Power BI Service, making it accessible to stakeholders across the organization. The deployment includes automated data refresh capabilities and proper security configurations for controlled access.</a:t>
            </a:r>
            <a:endParaRPr lang="en-US" sz="1350" dirty="0"/>
          </a:p>
        </p:txBody>
      </p:sp>
      <p:sp>
        <p:nvSpPr>
          <p:cNvPr id="5" name="Text 3"/>
          <p:cNvSpPr/>
          <p:nvPr/>
        </p:nvSpPr>
        <p:spPr>
          <a:xfrm>
            <a:off x="709493" y="3142059"/>
            <a:ext cx="6389370" cy="1135380"/>
          </a:xfrm>
          <a:prstGeom prst="rect">
            <a:avLst/>
          </a:prstGeom>
          <a:noFill/>
          <a:ln/>
        </p:spPr>
        <p:txBody>
          <a:bodyPr wrap="square" lIns="0" tIns="0" rIns="0" bIns="0" rtlCol="0" anchor="t"/>
          <a:lstStyle/>
          <a:p>
            <a:pPr algn="l" indent="0" marL="0">
              <a:lnSpc>
                <a:spcPts val="2200"/>
              </a:lnSpc>
              <a:buNone/>
            </a:pPr>
            <a:r>
              <a:rPr lang="en-US" sz="1350" dirty="0">
                <a:solidFill>
                  <a:srgbClr val="D7D4CC"/>
                </a:solidFill>
                <a:latin typeface="Raleway Medium" pitchFamily="34" charset="0"/>
                <a:ea typeface="Raleway Medium" pitchFamily="34" charset="-122"/>
                <a:cs typeface="Raleway Medium" pitchFamily="34" charset="-120"/>
              </a:rPr>
              <a:t>Created a comprehensive dashboard combining multiple report pages into a unified executive view, featuring the most critical KPIs and trends for quick decision-making. The service deployment enables mobile access and sharing capabilities for business users.</a:t>
            </a:r>
            <a:endParaRPr lang="en-US" sz="1350" dirty="0"/>
          </a:p>
        </p:txBody>
      </p:sp>
      <p:sp>
        <p:nvSpPr>
          <p:cNvPr id="6" name="Text 4"/>
          <p:cNvSpPr/>
          <p:nvPr/>
        </p:nvSpPr>
        <p:spPr>
          <a:xfrm>
            <a:off x="709493" y="4436983"/>
            <a:ext cx="6389370" cy="283845"/>
          </a:xfrm>
          <a:prstGeom prst="rect">
            <a:avLst/>
          </a:prstGeom>
          <a:noFill/>
          <a:ln/>
        </p:spPr>
        <p:txBody>
          <a:bodyPr wrap="none" lIns="0" tIns="0" rIns="0" bIns="0" rtlCol="0" anchor="t"/>
          <a:lstStyle/>
          <a:p>
            <a:pPr algn="l" indent="0" marL="0">
              <a:lnSpc>
                <a:spcPts val="2200"/>
              </a:lnSpc>
              <a:buNone/>
            </a:pPr>
            <a:endParaRPr lang="en-US" sz="1350" dirty="0"/>
          </a:p>
        </p:txBody>
      </p:sp>
      <p:pic>
        <p:nvPicPr>
          <p:cNvPr id="7" name="Image 0" descr="preencoded.png">    </p:cNvPr>
          <p:cNvPicPr>
            <a:picLocks noChangeAspect="1"/>
          </p:cNvPicPr>
          <p:nvPr/>
        </p:nvPicPr>
        <p:blipFill>
          <a:blip r:embed="rId1"/>
          <a:stretch>
            <a:fillRect/>
          </a:stretch>
        </p:blipFill>
        <p:spPr>
          <a:xfrm>
            <a:off x="7539157" y="1445895"/>
            <a:ext cx="6389370" cy="3123605"/>
          </a:xfrm>
          <a:prstGeom prst="rect">
            <a:avLst/>
          </a:prstGeom>
        </p:spPr>
      </p:pic>
      <p:sp>
        <p:nvSpPr>
          <p:cNvPr id="8" name="Text 5"/>
          <p:cNvSpPr/>
          <p:nvPr/>
        </p:nvSpPr>
        <p:spPr>
          <a:xfrm>
            <a:off x="7539157" y="4769048"/>
            <a:ext cx="6389370" cy="283845"/>
          </a:xfrm>
          <a:prstGeom prst="rect">
            <a:avLst/>
          </a:prstGeom>
          <a:noFill/>
          <a:ln/>
        </p:spPr>
        <p:txBody>
          <a:bodyPr wrap="none" lIns="0" tIns="0" rIns="0" bIns="0" rtlCol="0" anchor="t"/>
          <a:lstStyle/>
          <a:p>
            <a:pPr algn="l" indent="0" marL="0">
              <a:lnSpc>
                <a:spcPts val="2200"/>
              </a:lnSpc>
              <a:buNone/>
            </a:pPr>
            <a:endParaRPr lang="en-US" sz="1350" dirty="0"/>
          </a:p>
        </p:txBody>
      </p:sp>
      <p:sp>
        <p:nvSpPr>
          <p:cNvPr id="9" name="Text 6"/>
          <p:cNvSpPr/>
          <p:nvPr/>
        </p:nvSpPr>
        <p:spPr>
          <a:xfrm>
            <a:off x="709493" y="5411986"/>
            <a:ext cx="13211413" cy="567690"/>
          </a:xfrm>
          <a:prstGeom prst="rect">
            <a:avLst/>
          </a:prstGeom>
          <a:noFill/>
          <a:ln/>
        </p:spPr>
        <p:txBody>
          <a:bodyPr wrap="square" lIns="0" tIns="0" rIns="0" bIns="0" rtlCol="0" anchor="t"/>
          <a:lstStyle/>
          <a:p>
            <a:pPr algn="l" indent="0" marL="0">
              <a:lnSpc>
                <a:spcPts val="2200"/>
              </a:lnSpc>
              <a:buNone/>
            </a:pPr>
            <a:r>
              <a:rPr lang="en-US" sz="1350" b="1" dirty="0">
                <a:solidFill>
                  <a:srgbClr val="D7D4CC"/>
                </a:solidFill>
                <a:latin typeface="Raleway Medium" pitchFamily="34" charset="0"/>
                <a:ea typeface="Raleway Medium" pitchFamily="34" charset="-122"/>
                <a:cs typeface="Raleway Medium" pitchFamily="34" charset="-120"/>
              </a:rPr>
              <a:t>Live Dashboard Access:</a:t>
            </a:r>
            <a:pPr algn="l" indent="0" marL="0">
              <a:lnSpc>
                <a:spcPts val="2200"/>
              </a:lnSpc>
              <a:buNone/>
            </a:pPr>
            <a:r>
              <a:rPr lang="en-US" sz="1350" dirty="0">
                <a:solidFill>
                  <a:srgbClr val="D7D4CC"/>
                </a:solidFill>
                <a:latin typeface="Raleway Medium" pitchFamily="34" charset="0"/>
                <a:ea typeface="Raleway Medium" pitchFamily="34" charset="-122"/>
                <a:cs typeface="Raleway Medium" pitchFamily="34" charset="-120"/>
              </a:rPr>
              <a:t> The interactive dashboard is available through Power BI Service, providing real-time access to Adventure Works analytics with full interactivity and drill-down capabilities for comprehensive business intelligence.</a:t>
            </a:r>
            <a:endParaRPr lang="en-US" sz="1350" dirty="0"/>
          </a:p>
        </p:txBody>
      </p:sp>
      <p:sp>
        <p:nvSpPr>
          <p:cNvPr id="10" name="Text 7"/>
          <p:cNvSpPr/>
          <p:nvPr/>
        </p:nvSpPr>
        <p:spPr>
          <a:xfrm>
            <a:off x="709493" y="6179225"/>
            <a:ext cx="13211413" cy="283845"/>
          </a:xfrm>
          <a:prstGeom prst="rect">
            <a:avLst/>
          </a:prstGeom>
          <a:noFill/>
          <a:ln/>
        </p:spPr>
        <p:txBody>
          <a:bodyPr wrap="none" lIns="0" tIns="0" rIns="0" bIns="0" rtlCol="0" anchor="t"/>
          <a:lstStyle/>
          <a:p>
            <a:pPr algn="l" indent="0" marL="0">
              <a:lnSpc>
                <a:spcPts val="2200"/>
              </a:lnSpc>
              <a:buNone/>
            </a:pPr>
            <a:r>
              <a:rPr lang="en-US" sz="1350" u="sng" dirty="0">
                <a:solidFill>
                  <a:srgbClr val="FFE14D"/>
                </a:solidFill>
                <a:latin typeface="Raleway Medium" pitchFamily="34" charset="0"/>
                <a:ea typeface="Raleway Medium" pitchFamily="34" charset="-122"/>
                <a:cs typeface="Raleway Medium" pitchFamily="34" charset="-120"/>
                <a:hlinkClick r:id="rId2" invalidUrl="" action="" tgtFrame="" tooltip="" history="1" highlightClick="0" endSnd="0">
                  <a:extLst>
                    <a:ext uri="{A12FA001-AC4F-418D-AE19-62706E023703}">
                      <ahyp:hlinkClr xmlns:ahyp="http://schemas.microsoft.com/office/drawing/2018/hyperlinkcolor" val="tx"/>
                    </a:ext>
                  </a:extLst>
                </a:hlinkClick>
              </a:rPr>
              <a:t>Access the Live Dashboard here.</a:t>
            </a:r>
            <a:endParaRPr lang="en-US" sz="1350" dirty="0"/>
          </a:p>
        </p:txBody>
      </p:sp>
      <p:sp>
        <p:nvSpPr>
          <p:cNvPr id="11" name="Text 8"/>
          <p:cNvSpPr/>
          <p:nvPr/>
        </p:nvSpPr>
        <p:spPr>
          <a:xfrm>
            <a:off x="709493" y="6662618"/>
            <a:ext cx="13211413" cy="283845"/>
          </a:xfrm>
          <a:prstGeom prst="rect">
            <a:avLst/>
          </a:prstGeom>
          <a:noFill/>
          <a:ln/>
        </p:spPr>
        <p:txBody>
          <a:bodyPr wrap="none" lIns="0" tIns="0" rIns="0" bIns="0" rtlCol="0" anchor="t"/>
          <a:lstStyle/>
          <a:p>
            <a:pPr algn="l" indent="0" marL="0">
              <a:lnSpc>
                <a:spcPts val="2200"/>
              </a:lnSpc>
              <a:buNone/>
            </a:pPr>
            <a:r>
              <a:rPr lang="en-US" sz="1350" b="1" dirty="0">
                <a:solidFill>
                  <a:srgbClr val="D7D4CC"/>
                </a:solidFill>
                <a:latin typeface="Raleway Medium" pitchFamily="34" charset="0"/>
                <a:ea typeface="Raleway Medium" pitchFamily="34" charset="-122"/>
                <a:cs typeface="Raleway Medium" pitchFamily="34" charset="-120"/>
              </a:rPr>
              <a:t>GitHub Repository:</a:t>
            </a:r>
            <a:pPr algn="l" indent="0" marL="0">
              <a:lnSpc>
                <a:spcPts val="2200"/>
              </a:lnSpc>
              <a:buNone/>
            </a:pPr>
            <a:r>
              <a:rPr lang="en-US" sz="1350" dirty="0">
                <a:solidFill>
                  <a:srgbClr val="D7D4CC"/>
                </a:solidFill>
                <a:latin typeface="Raleway Medium" pitchFamily="34" charset="0"/>
                <a:ea typeface="Raleway Medium" pitchFamily="34" charset="-122"/>
                <a:cs typeface="Raleway Medium" pitchFamily="34" charset="-120"/>
              </a:rPr>
              <a:t> Explore the project's source code and files on GitHub.</a:t>
            </a:r>
            <a:endParaRPr lang="en-US" sz="1350" dirty="0"/>
          </a:p>
        </p:txBody>
      </p:sp>
      <p:sp>
        <p:nvSpPr>
          <p:cNvPr id="12" name="Text 9"/>
          <p:cNvSpPr/>
          <p:nvPr/>
        </p:nvSpPr>
        <p:spPr>
          <a:xfrm>
            <a:off x="709493" y="7146012"/>
            <a:ext cx="13211413" cy="283845"/>
          </a:xfrm>
          <a:prstGeom prst="rect">
            <a:avLst/>
          </a:prstGeom>
          <a:noFill/>
          <a:ln/>
        </p:spPr>
        <p:txBody>
          <a:bodyPr wrap="none" lIns="0" tIns="0" rIns="0" bIns="0" rtlCol="0" anchor="t"/>
          <a:lstStyle/>
          <a:p>
            <a:pPr algn="l" indent="0" marL="0">
              <a:lnSpc>
                <a:spcPts val="2200"/>
              </a:lnSpc>
              <a:buNone/>
            </a:pPr>
            <a:r>
              <a:rPr lang="en-US" sz="1350" u="sng" dirty="0">
                <a:solidFill>
                  <a:srgbClr val="FFE14D"/>
                </a:solidFill>
                <a:latin typeface="Raleway Medium" pitchFamily="34" charset="0"/>
                <a:ea typeface="Raleway Medium" pitchFamily="34" charset="-122"/>
                <a:cs typeface="Raleway Medium" pitchFamily="34" charset="-120"/>
                <a:hlinkClick r:id="rId3" invalidUrl="" action="" tgtFrame="" tooltip="" history="1" highlightClick="0" endSnd="0">
                  <a:extLst>
                    <a:ext uri="{A12FA001-AC4F-418D-AE19-62706E023703}">
                      <ahyp:hlinkClr xmlns:ahyp="http://schemas.microsoft.com/office/drawing/2018/hyperlinkcolor" val="tx"/>
                    </a:ext>
                  </a:extLst>
                </a:hlinkClick>
              </a:rPr>
              <a:t>Access the GitHub Repository here.</a:t>
            </a:r>
            <a:endParaRPr lang="en-US" sz="1350" dirty="0"/>
          </a:p>
        </p:txBody>
      </p:sp>
      <p:sp>
        <p:nvSpPr>
          <p:cNvPr id="13" name="Text 10"/>
          <p:cNvSpPr/>
          <p:nvPr/>
        </p:nvSpPr>
        <p:spPr>
          <a:xfrm>
            <a:off x="709493" y="7629406"/>
            <a:ext cx="13211413" cy="283845"/>
          </a:xfrm>
          <a:prstGeom prst="rect">
            <a:avLst/>
          </a:prstGeom>
          <a:noFill/>
          <a:ln/>
        </p:spPr>
        <p:txBody>
          <a:bodyPr wrap="none" lIns="0" tIns="0" rIns="0" bIns="0" rtlCol="0" anchor="t"/>
          <a:lstStyle/>
          <a:p>
            <a:pPr algn="l" indent="0" marL="0">
              <a:lnSpc>
                <a:spcPts val="2200"/>
              </a:lnSpc>
              <a:buNone/>
            </a:pP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2025-09-21T14:53:05Z</dcterms:created>
  <dcterms:modified xsi:type="dcterms:W3CDTF">2025-09-21T14:53:05Z</dcterms:modified>
</cp:coreProperties>
</file>